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4" r:id="rId3"/>
    <p:sldId id="267" r:id="rId4"/>
    <p:sldId id="268" r:id="rId5"/>
    <p:sldId id="269" r:id="rId6"/>
    <p:sldId id="270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72" r:id="rId22"/>
    <p:sldId id="292" r:id="rId23"/>
    <p:sldId id="275" r:id="rId24"/>
    <p:sldId id="276" r:id="rId25"/>
    <p:sldId id="293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4" r:id="rId35"/>
    <p:sldId id="287" r:id="rId36"/>
    <p:sldId id="288" r:id="rId37"/>
    <p:sldId id="289" r:id="rId38"/>
    <p:sldId id="290" r:id="rId39"/>
    <p:sldId id="291" r:id="rId40"/>
    <p:sldId id="260" r:id="rId4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4541"/>
  </p:normalViewPr>
  <p:slideViewPr>
    <p:cSldViewPr snapToGrid="0" snapToObjects="1">
      <p:cViewPr varScale="1">
        <p:scale>
          <a:sx n="73" d="100"/>
          <a:sy n="73" d="100"/>
        </p:scale>
        <p:origin x="1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E5FE6-AA13-4282-B454-03A175FB0994}" type="datetimeFigureOut">
              <a:rPr lang="ko-KR" altLang="en-US" smtClean="0"/>
              <a:t>2019-01-09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F4AE-4ADB-43F4-A63A-14E5140FFE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87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0A3F5-E300-4D45-B9B2-9FFE7532A00D}" type="datetimeFigureOut">
              <a:rPr kumimoji="1" lang="ko-KR" altLang="en-US" smtClean="0"/>
              <a:t>2019-01-09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D9400-658F-884F-9EC3-8E7A694879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116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04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86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25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7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7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047BF-1265-EE43-8C2A-1521AA47853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130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79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2E0C4-8607-7C4E-82AD-C8631141CC0C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56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chemeClr val="bg1">
                <a:lumMod val="95000"/>
              </a:schemeClr>
            </a:gs>
            <a:gs pos="31000">
              <a:schemeClr val="bg1">
                <a:lumMod val="95000"/>
              </a:schemeClr>
            </a:gs>
            <a:gs pos="70000">
              <a:srgbClr val="EAEAEA"/>
            </a:gs>
            <a:gs pos="97000">
              <a:srgbClr val="E4E4E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9194A2-2DE6-42D7-8B32-44741223601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3CDEC9-0300-47C5-A8B7-843664E5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5985" y="550943"/>
            <a:ext cx="3615556" cy="39926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51428-0CAD-4F01-95AD-D98985A3A7DC}"/>
              </a:ext>
            </a:extLst>
          </p:cNvPr>
          <p:cNvSpPr/>
          <p:nvPr/>
        </p:nvSpPr>
        <p:spPr>
          <a:xfrm>
            <a:off x="-5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8CB973-69E3-493E-8CB2-ED99602CC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5985" y="550943"/>
            <a:ext cx="3615556" cy="39926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FFF058-BC9B-4FB7-A242-0BB25C509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701488"/>
            <a:ext cx="6858000" cy="1392238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585081-5293-4A41-B2F8-79054A6B5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208817"/>
            <a:ext cx="6858000" cy="124097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944B48-CEF6-47AB-997F-A075EBC9E58D}"/>
              </a:ext>
            </a:extLst>
          </p:cNvPr>
          <p:cNvGrpSpPr/>
          <p:nvPr/>
        </p:nvGrpSpPr>
        <p:grpSpPr>
          <a:xfrm>
            <a:off x="845664" y="4501939"/>
            <a:ext cx="8610630" cy="186628"/>
            <a:chOff x="849227" y="4797938"/>
            <a:chExt cx="8294771" cy="18662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661DBE-1334-48B8-BEE5-CA866117434E}"/>
                </a:ext>
              </a:extLst>
            </p:cNvPr>
            <p:cNvSpPr/>
            <p:nvPr/>
          </p:nvSpPr>
          <p:spPr>
            <a:xfrm>
              <a:off x="1134973" y="4797939"/>
              <a:ext cx="8009025" cy="186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13F064B-AA6B-4068-9EFB-1EBA9518E142}"/>
                </a:ext>
              </a:extLst>
            </p:cNvPr>
            <p:cNvSpPr/>
            <p:nvPr/>
          </p:nvSpPr>
          <p:spPr>
            <a:xfrm flipH="1" flipV="1">
              <a:off x="849227" y="4797938"/>
              <a:ext cx="285746" cy="18662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8D31A82-AB9F-4B41-BA80-32861F6D52C9}"/>
              </a:ext>
            </a:extLst>
          </p:cNvPr>
          <p:cNvGrpSpPr/>
          <p:nvPr/>
        </p:nvGrpSpPr>
        <p:grpSpPr>
          <a:xfrm flipH="1">
            <a:off x="-5" y="2157655"/>
            <a:ext cx="4393532" cy="186628"/>
            <a:chOff x="567158" y="4797938"/>
            <a:chExt cx="8576844" cy="18662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7E59310-8B2F-4CCC-B541-354F65D05B35}"/>
                </a:ext>
              </a:extLst>
            </p:cNvPr>
            <p:cNvSpPr/>
            <p:nvPr/>
          </p:nvSpPr>
          <p:spPr>
            <a:xfrm>
              <a:off x="1075456" y="4797939"/>
              <a:ext cx="8068546" cy="186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D6DF7392-E07E-4EC0-8195-F4A826D6917A}"/>
                </a:ext>
              </a:extLst>
            </p:cNvPr>
            <p:cNvSpPr/>
            <p:nvPr/>
          </p:nvSpPr>
          <p:spPr>
            <a:xfrm flipH="1">
              <a:off x="567158" y="4797938"/>
              <a:ext cx="508296" cy="18662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4369D2-8BB0-4641-9988-D724D09732AA}"/>
              </a:ext>
            </a:extLst>
          </p:cNvPr>
          <p:cNvGrpSpPr/>
          <p:nvPr/>
        </p:nvGrpSpPr>
        <p:grpSpPr>
          <a:xfrm>
            <a:off x="845664" y="4501939"/>
            <a:ext cx="8610630" cy="186628"/>
            <a:chOff x="849227" y="4797938"/>
            <a:chExt cx="8294771" cy="1866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B16121C-2280-4790-A00A-5DA792B4D052}"/>
                </a:ext>
              </a:extLst>
            </p:cNvPr>
            <p:cNvSpPr/>
            <p:nvPr/>
          </p:nvSpPr>
          <p:spPr>
            <a:xfrm>
              <a:off x="1134973" y="4797939"/>
              <a:ext cx="8009025" cy="186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3E889BA6-22F7-4665-9351-FCC52247611E}"/>
                </a:ext>
              </a:extLst>
            </p:cNvPr>
            <p:cNvSpPr/>
            <p:nvPr/>
          </p:nvSpPr>
          <p:spPr>
            <a:xfrm flipH="1" flipV="1">
              <a:off x="849227" y="4797938"/>
              <a:ext cx="285746" cy="18662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0F7CD6-2256-4717-8A8F-5DEAB1C2AC28}"/>
              </a:ext>
            </a:extLst>
          </p:cNvPr>
          <p:cNvGrpSpPr/>
          <p:nvPr/>
        </p:nvGrpSpPr>
        <p:grpSpPr>
          <a:xfrm flipH="1">
            <a:off x="-5" y="2157655"/>
            <a:ext cx="4393532" cy="186628"/>
            <a:chOff x="567158" y="4797938"/>
            <a:chExt cx="8576844" cy="1866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15D145-A686-44F0-A243-E40A908A2161}"/>
                </a:ext>
              </a:extLst>
            </p:cNvPr>
            <p:cNvSpPr/>
            <p:nvPr/>
          </p:nvSpPr>
          <p:spPr>
            <a:xfrm>
              <a:off x="1075456" y="4797939"/>
              <a:ext cx="8068546" cy="186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1541272F-0DC7-4DAE-8A13-C43F71E3970D}"/>
                </a:ext>
              </a:extLst>
            </p:cNvPr>
            <p:cNvSpPr/>
            <p:nvPr/>
          </p:nvSpPr>
          <p:spPr>
            <a:xfrm flipH="1">
              <a:off x="567158" y="4797938"/>
              <a:ext cx="508296" cy="18662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903E435-9808-284E-815C-33D7FAABE4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606" y="626827"/>
            <a:ext cx="1316038" cy="6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C0E61BC-927F-4FA8-BC5D-67EFAFEF7A43}"/>
              </a:ext>
            </a:extLst>
          </p:cNvPr>
          <p:cNvSpPr/>
          <p:nvPr/>
        </p:nvSpPr>
        <p:spPr>
          <a:xfrm>
            <a:off x="1" y="0"/>
            <a:ext cx="9144000" cy="1110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AE34CD-7BA2-4197-8AA3-87B57532CDD7}"/>
              </a:ext>
            </a:extLst>
          </p:cNvPr>
          <p:cNvSpPr/>
          <p:nvPr/>
        </p:nvSpPr>
        <p:spPr>
          <a:xfrm>
            <a:off x="1" y="0"/>
            <a:ext cx="9144000" cy="11103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F1659A0-321E-4E01-BE06-FE2D9B5A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4814"/>
            <a:ext cx="7886700" cy="4842149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400" b="1"/>
            </a:lvl1pPr>
            <a:lvl2pPr marL="514350" indent="-171450"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solidFill>
                  <a:schemeClr val="accent1">
                    <a:lumMod val="75000"/>
                  </a:schemeClr>
                </a:solidFill>
              </a:defRPr>
            </a:lvl2pPr>
            <a:lvl3pPr marL="1028700" indent="-34290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 marL="1200150" indent="-171450">
              <a:lnSpc>
                <a:spcPct val="150000"/>
              </a:lnSpc>
              <a:buFont typeface="Wingdings" panose="05000000000000000000" pitchFamily="2" charset="2"/>
              <a:buChar char="Ø"/>
              <a:defRPr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9F97DB1-9C81-4576-86B5-D1BBFF096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0"/>
            <a:ext cx="7600950" cy="1110344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 편집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5429CAF-4E77-40E0-8790-12D1B2F6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1256" y="6356351"/>
            <a:ext cx="634093" cy="365125"/>
          </a:xfrm>
        </p:spPr>
        <p:txBody>
          <a:bodyPr/>
          <a:lstStyle>
            <a:lvl1pPr>
              <a:defRPr sz="1050"/>
            </a:lvl1pPr>
          </a:lstStyle>
          <a:p>
            <a:fld id="{70B591B3-6B42-4A47-A936-C2447CA60C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70DAB4-0F45-A74B-84AB-7B10B08C7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50" y="6338166"/>
            <a:ext cx="874675" cy="4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0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DFB46C-A3F2-42FA-839F-C6A090412D46}"/>
              </a:ext>
            </a:extLst>
          </p:cNvPr>
          <p:cNvGrpSpPr/>
          <p:nvPr/>
        </p:nvGrpSpPr>
        <p:grpSpPr>
          <a:xfrm>
            <a:off x="0" y="-1"/>
            <a:ext cx="9144001" cy="817068"/>
            <a:chOff x="0" y="-1"/>
            <a:chExt cx="9144001" cy="8170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4F7FF1-146D-4BE3-BCB9-70738740B9E7}"/>
                </a:ext>
              </a:extLst>
            </p:cNvPr>
            <p:cNvSpPr/>
            <p:nvPr/>
          </p:nvSpPr>
          <p:spPr>
            <a:xfrm>
              <a:off x="1" y="1"/>
              <a:ext cx="9144000" cy="81706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C6E005-850A-4EB5-B3AD-B58F68B782F9}"/>
                </a:ext>
              </a:extLst>
            </p:cNvPr>
            <p:cNvGrpSpPr/>
            <p:nvPr/>
          </p:nvGrpSpPr>
          <p:grpSpPr>
            <a:xfrm>
              <a:off x="0" y="-1"/>
              <a:ext cx="1355725" cy="817067"/>
              <a:chOff x="0" y="-1"/>
              <a:chExt cx="1355725" cy="111034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8386292-BA51-4313-99F5-D45F809FB1C3}"/>
                  </a:ext>
                </a:extLst>
              </p:cNvPr>
              <p:cNvSpPr/>
              <p:nvPr/>
            </p:nvSpPr>
            <p:spPr>
              <a:xfrm>
                <a:off x="0" y="0"/>
                <a:ext cx="628651" cy="111034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Nanum Gothic Regular" panose="020D0604000000000000" pitchFamily="34" charset="-127"/>
                  <a:ea typeface="Nanum Gothic Regular" panose="020D0604000000000000" pitchFamily="34" charset="-127"/>
                </a:endParaRPr>
              </a:p>
            </p:txBody>
          </p:sp>
          <p:sp>
            <p:nvSpPr>
              <p:cNvPr id="17" name="직각 삼각형 16">
                <a:extLst>
                  <a:ext uri="{FF2B5EF4-FFF2-40B4-BE49-F238E27FC236}">
                    <a16:creationId xmlns:a16="http://schemas.microsoft.com/office/drawing/2014/main" id="{22657D20-CFCF-4D67-863E-1EB1EF422C2D}"/>
                  </a:ext>
                </a:extLst>
              </p:cNvPr>
              <p:cNvSpPr/>
              <p:nvPr/>
            </p:nvSpPr>
            <p:spPr>
              <a:xfrm flipV="1">
                <a:off x="628649" y="-1"/>
                <a:ext cx="727076" cy="1110343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 i="0" dirty="0">
                  <a:latin typeface="Nanum Gothic Regular" panose="020D0604000000000000" pitchFamily="34" charset="-127"/>
                  <a:ea typeface="Nanum Gothic Regular" panose="020D0604000000000000" pitchFamily="34" charset="-127"/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2805B-B088-4414-91D8-5AA89206B6E0}"/>
              </a:ext>
            </a:extLst>
          </p:cNvPr>
          <p:cNvSpPr/>
          <p:nvPr/>
        </p:nvSpPr>
        <p:spPr>
          <a:xfrm>
            <a:off x="1" y="1"/>
            <a:ext cx="9144000" cy="817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FDCF8-6E16-4DA9-B263-233F7F8E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24" y="105103"/>
            <a:ext cx="7788275" cy="7119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304EE-FA08-4B14-A322-7AFB63312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7973"/>
            <a:ext cx="7886700" cy="5368374"/>
          </a:xfrm>
        </p:spPr>
        <p:txBody>
          <a:bodyPr/>
          <a:lstStyle>
            <a:lvl1pPr marL="342900" indent="-342900" latinLnBrk="0">
              <a:lnSpc>
                <a:spcPct val="120000"/>
              </a:lnSpc>
              <a:buFont typeface="Wingdings" panose="05000000000000000000" pitchFamily="2" charset="2"/>
              <a:buChar char="§"/>
              <a:defRPr sz="2400" b="1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514350" indent="-171450" latinLnBrk="0">
              <a:lnSpc>
                <a:spcPct val="120000"/>
              </a:lnSpc>
              <a:buFont typeface="Arial" panose="020B0604020202020204" pitchFamily="34" charset="0"/>
              <a:buChar char="•"/>
              <a:defRPr sz="2000" b="0">
                <a:solidFill>
                  <a:schemeClr val="accent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 marL="1028700" indent="-342900" latinLnBrk="0">
              <a:lnSpc>
                <a:spcPct val="120000"/>
              </a:lnSpc>
              <a:buFont typeface="Wingdings" panose="05000000000000000000" pitchFamily="2" charset="2"/>
              <a:buChar char="Ø"/>
              <a:defRPr sz="1600">
                <a:solidFill>
                  <a:schemeClr val="accent3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 latinLnBrk="0">
              <a:lnSpc>
                <a:spcPct val="120000"/>
              </a:lnSpc>
              <a:defRPr sz="1400">
                <a:solidFill>
                  <a:schemeClr val="tx2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 latinLnBrk="0">
              <a:lnSpc>
                <a:spcPct val="120000"/>
              </a:lnSpc>
              <a:defRPr sz="140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E2D4263-7980-4ECF-B14C-D149A85A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5760" y="6356351"/>
            <a:ext cx="529590" cy="365125"/>
          </a:xfrm>
        </p:spPr>
        <p:txBody>
          <a:bodyPr/>
          <a:lstStyle>
            <a:lvl1pPr>
              <a:defRPr sz="105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70B591B3-6B42-4A47-A936-C2447CA60C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595EBC-ACED-41AE-869A-43127FFCE7F2}"/>
              </a:ext>
            </a:extLst>
          </p:cNvPr>
          <p:cNvGrpSpPr/>
          <p:nvPr/>
        </p:nvGrpSpPr>
        <p:grpSpPr>
          <a:xfrm>
            <a:off x="0" y="-1"/>
            <a:ext cx="1355725" cy="817067"/>
            <a:chOff x="0" y="-1"/>
            <a:chExt cx="1355725" cy="11103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715E4A-B0CA-498D-B409-DD5030902EEC}"/>
                </a:ext>
              </a:extLst>
            </p:cNvPr>
            <p:cNvSpPr/>
            <p:nvPr/>
          </p:nvSpPr>
          <p:spPr>
            <a:xfrm>
              <a:off x="0" y="0"/>
              <a:ext cx="628651" cy="1110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DDC72F55-415A-46B2-9176-FB445A6A80D7}"/>
                </a:ext>
              </a:extLst>
            </p:cNvPr>
            <p:cNvSpPr/>
            <p:nvPr/>
          </p:nvSpPr>
          <p:spPr>
            <a:xfrm flipV="1">
              <a:off x="628649" y="-1"/>
              <a:ext cx="727076" cy="1110343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A01FC3D3-1E04-4C96-84D4-E5AEE90A159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0" y="105103"/>
            <a:ext cx="992189" cy="7119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8FC6C630-E686-4928-8A64-C1DD1A04FB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6356347"/>
            <a:ext cx="6461760" cy="36512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pPr lvl="0"/>
            <a:r>
              <a:rPr lang="en-US" altLang="ko-KR" dirty="0"/>
              <a:t>reference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1BC464-31AE-ED4C-A83E-7FC2216D2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1650" y="6338166"/>
            <a:ext cx="874675" cy="4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4748525-6985-460C-809A-5D37D5E3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28744" y="1181856"/>
            <a:ext cx="3615556" cy="39926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658223-3FE2-4993-871A-01106D76D4E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E2B04A-15E4-4544-B1E5-41A005A53282}"/>
              </a:ext>
            </a:extLst>
          </p:cNvPr>
          <p:cNvSpPr/>
          <p:nvPr/>
        </p:nvSpPr>
        <p:spPr>
          <a:xfrm>
            <a:off x="0" y="42637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8CE56A-EE11-4BCE-AB26-141CAC4B1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2777" y="1139220"/>
            <a:ext cx="4147048" cy="45795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1263EA7-C486-44BA-9327-2B92AD5F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43591"/>
            <a:ext cx="7886700" cy="2370819"/>
          </a:xfrm>
        </p:spPr>
        <p:txBody>
          <a:bodyPr anchor="ctr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536CF-0FDC-D04E-AAE5-C65D9EC64C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5790647"/>
            <a:ext cx="1316038" cy="6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1000">
              <a:schemeClr val="bg1">
                <a:lumMod val="95000"/>
              </a:schemeClr>
            </a:gs>
            <a:gs pos="70000">
              <a:srgbClr val="EAEAEA"/>
            </a:gs>
            <a:gs pos="97000">
              <a:srgbClr val="E4E4E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660DD8-6F67-4F25-8C34-F61C0890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515350" cy="924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A9E8-A1BF-4E24-9BEF-793A684D2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53243"/>
            <a:ext cx="7886700" cy="472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7AE67-AB83-4AF7-8DD3-4E15BF721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08F6F-5363-44A6-9C19-F95402371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F67F6-E66B-470A-A338-2A1CED207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</a:lstStyle>
          <a:p>
            <a:fld id="{70B591B3-6B42-4A47-A936-C2447CA60C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Nanum Gothic" panose="020D0604000000000000" pitchFamily="34" charset="-127"/>
          <a:ea typeface="Nanum Gothic" panose="020D0604000000000000" pitchFamily="34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에너지 산업과 인공지능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이   현   규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08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BFF7B-DDE1-274C-BBD9-A7B4F9E3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예지보전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74322-71CA-0A4A-BF15-CD6B07F5B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드론을</a:t>
            </a:r>
            <a:r>
              <a:rPr lang="ko-KR" altLang="en-US" sz="1800" dirty="0"/>
              <a:t> 이용한 자동 </a:t>
            </a:r>
            <a:r>
              <a:rPr lang="ko-KR" altLang="en-US" sz="1800" dirty="0" err="1"/>
              <a:t>고장검색</a:t>
            </a:r>
            <a:r>
              <a:rPr lang="ko-KR" altLang="en-US" sz="1800" dirty="0"/>
              <a:t> 및 예측 등 </a:t>
            </a:r>
            <a:endParaRPr lang="en-US" altLang="ko-KR" sz="1800" dirty="0"/>
          </a:p>
          <a:p>
            <a:r>
              <a:rPr lang="ko-KR" altLang="en-US" sz="1800" dirty="0" err="1"/>
              <a:t>고장진단</a:t>
            </a:r>
            <a:r>
              <a:rPr lang="ko-KR" altLang="en-US" sz="1800" dirty="0"/>
              <a:t> 및 성능저하 모니터링</a:t>
            </a:r>
          </a:p>
          <a:p>
            <a:r>
              <a:rPr kumimoji="1" lang="ko-KR" altLang="en-US" sz="1800" dirty="0"/>
              <a:t>치명적 고장이나 갑작스런 </a:t>
            </a:r>
            <a:r>
              <a:rPr kumimoji="1" lang="en-US" altLang="ko-KR" sz="1800" dirty="0"/>
              <a:t>Downtime </a:t>
            </a:r>
            <a:r>
              <a:rPr kumimoji="1" lang="ko-KR" altLang="en-US" sz="1800" dirty="0"/>
              <a:t>방지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E3DAB-771B-2F41-8FD5-B7B76E8D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EF13F43-ADF7-354E-A7F8-651456B20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48F5EE2-3BD3-D04F-A229-9BDEB4642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Artificial Intelligence and the Internet of Energy (IoE)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sparkcognition</a:t>
            </a:r>
            <a:r>
              <a:rPr kumimoji="1" lang="en-US" altLang="ko-KR" dirty="0"/>
              <a:t> (2017)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D8FEA-F626-0347-A5D4-8C28DCCF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05047"/>
            <a:ext cx="8534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7202-094A-8540-8CCB-0E60F73A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예지보전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자산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2D6929-873A-F242-BC02-7B0717D2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A67F218-153C-964C-B3CF-390CE78C5F8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F54466-3D49-394E-B0B9-17B7963DF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On the concept of e-maintenance: Review and current research</a:t>
            </a:r>
            <a:r>
              <a:rPr kumimoji="1" lang="en-US" altLang="ko-KR" dirty="0"/>
              <a:t>,</a:t>
            </a:r>
            <a:r>
              <a:rPr kumimoji="1" lang="en" altLang="ko-KR" dirty="0"/>
              <a:t> Alexandre Muller,</a:t>
            </a:r>
            <a:r>
              <a:rPr kumimoji="1" lang="ko-KR" altLang="en-US" dirty="0"/>
              <a:t> </a:t>
            </a:r>
            <a:r>
              <a:rPr kumimoji="1" lang="en" altLang="ko-KR" dirty="0"/>
              <a:t>Reliability Engineering and System Safety 93 (2008)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CB2198-DA14-9D43-A6C9-6C8451D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24" y="894145"/>
            <a:ext cx="5950924" cy="5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5373E-C8B6-6A4E-9504-D89A7A20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수요관리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1E186-540C-4E48-8653-249C5C305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영국의 </a:t>
            </a:r>
            <a:r>
              <a:rPr kumimoji="1" lang="en" altLang="ko-KR" sz="2000" dirty="0"/>
              <a:t>Upside Energy</a:t>
            </a:r>
            <a:r>
              <a:rPr kumimoji="1" lang="ko-KR" altLang="en-US" sz="2000" dirty="0"/>
              <a:t>는 </a:t>
            </a:r>
            <a:r>
              <a:rPr kumimoji="1" lang="ko-KR" altLang="en-US" sz="2000" dirty="0" err="1"/>
              <a:t>수용가의</a:t>
            </a:r>
            <a:r>
              <a:rPr kumimoji="1" lang="ko-KR" altLang="en-US" sz="2000" dirty="0"/>
              <a:t> 저장장치 관리에 </a:t>
            </a:r>
            <a:r>
              <a:rPr kumimoji="1" lang="en" altLang="ko-KR" sz="2000" dirty="0"/>
              <a:t>ML </a:t>
            </a:r>
            <a:r>
              <a:rPr kumimoji="1" lang="ko-KR" altLang="en-US" sz="2000" dirty="0"/>
              <a:t>기술을 접목</a:t>
            </a:r>
          </a:p>
          <a:p>
            <a:r>
              <a:rPr kumimoji="1" lang="ko-KR" altLang="en-US" sz="2000" dirty="0"/>
              <a:t>영국의 </a:t>
            </a:r>
            <a:r>
              <a:rPr kumimoji="1" lang="en" altLang="ko-KR" sz="2000" dirty="0"/>
              <a:t>Open </a:t>
            </a:r>
            <a:r>
              <a:rPr kumimoji="1" lang="en" altLang="ko-KR" sz="2000" dirty="0" err="1"/>
              <a:t>Energi</a:t>
            </a:r>
            <a:r>
              <a:rPr kumimoji="1" lang="ko-KR" altLang="en-US" sz="2000" dirty="0"/>
              <a:t>는 가용자원을 실시간으로 이전하도록 제어함으로써 수익 창출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피크 때 부하를 이전할 수 있는 </a:t>
            </a:r>
            <a:r>
              <a:rPr kumimoji="1" lang="ko-KR" altLang="en-US" sz="1800" dirty="0" err="1"/>
              <a:t>수요자원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(</a:t>
            </a:r>
            <a:r>
              <a:rPr kumimoji="1" lang="en" altLang="ko-KR" sz="1800" dirty="0"/>
              <a:t>peak-load shift)</a:t>
            </a:r>
            <a:r>
              <a:rPr kumimoji="1" lang="ko-KR" altLang="en-US" sz="1800" dirty="0"/>
              <a:t>이</a:t>
            </a:r>
            <a:r>
              <a:rPr kumimoji="1" lang="en" altLang="ko-KR" sz="1800" dirty="0"/>
              <a:t> 6 GW</a:t>
            </a:r>
            <a:r>
              <a:rPr kumimoji="1" lang="ko-KR" altLang="en-US" sz="1800" dirty="0"/>
              <a:t>에 달하며 이는 </a:t>
            </a:r>
            <a:r>
              <a:rPr kumimoji="1" lang="ko-KR" altLang="en-US" sz="1800" dirty="0" err="1"/>
              <a:t>수요피크의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10% </a:t>
            </a:r>
            <a:r>
              <a:rPr kumimoji="1" lang="ko-KR" altLang="en-US" sz="1800" dirty="0"/>
              <a:t>정도에 해당</a:t>
            </a:r>
          </a:p>
          <a:p>
            <a:pPr lvl="1"/>
            <a:r>
              <a:rPr kumimoji="1" lang="ko-KR" altLang="en-US" sz="1800" dirty="0"/>
              <a:t>동적 유연성을 가진</a:t>
            </a:r>
            <a:r>
              <a:rPr kumimoji="1" lang="en" altLang="ko-KR" sz="1800" dirty="0"/>
              <a:t> </a:t>
            </a:r>
            <a:r>
              <a:rPr kumimoji="1" lang="ko-KR" altLang="en-US" sz="1800" dirty="0"/>
              <a:t>자원은 </a:t>
            </a:r>
            <a:r>
              <a:rPr kumimoji="1" lang="en-US" altLang="ko-KR" sz="1800" dirty="0"/>
              <a:t>750 </a:t>
            </a:r>
            <a:r>
              <a:rPr kumimoji="1" lang="en" altLang="ko-KR" sz="1800" dirty="0"/>
              <a:t>MW </a:t>
            </a:r>
            <a:r>
              <a:rPr kumimoji="1" lang="ko-KR" altLang="en-US" sz="1800" dirty="0"/>
              <a:t>로 추정</a:t>
            </a:r>
          </a:p>
          <a:p>
            <a:pPr lvl="1"/>
            <a:r>
              <a:rPr kumimoji="1" lang="en" altLang="ko-KR" sz="1800" dirty="0"/>
              <a:t>AI</a:t>
            </a:r>
            <a:r>
              <a:rPr kumimoji="1" lang="ko-KR" altLang="en-US" sz="1800" dirty="0"/>
              <a:t>는 이러한 </a:t>
            </a:r>
            <a:r>
              <a:rPr kumimoji="1" lang="ko-KR" altLang="en-US" sz="1800" dirty="0" err="1"/>
              <a:t>수요자원을</a:t>
            </a:r>
            <a:r>
              <a:rPr kumimoji="1" lang="ko-KR" altLang="en-US" sz="1800" dirty="0"/>
              <a:t> 끌어내고 미래의 전기시스템으로 활용하도록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0966F-0077-7D45-8FB3-408C69F4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23C01F8-621C-1240-98BE-7FD3A92DF70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234580F-8C42-FB45-AE56-963FA17985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How AI is shaping the future of energy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power response, </a:t>
            </a:r>
            <a:r>
              <a:rPr kumimoji="1" lang="en-US" altLang="ko-KR" dirty="0" err="1"/>
              <a:t>nationalgrid</a:t>
            </a:r>
            <a:r>
              <a:rPr kumimoji="1" lang="en-US" altLang="ko-KR" dirty="0"/>
              <a:t> ESO (2017)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B7B44-8B94-9E45-A284-5DF120B3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06" y="3805457"/>
            <a:ext cx="7269348" cy="24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7A083-9A40-3D44-88E4-C1CA71B7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D431B-5FAE-214F-9B39-16D1AD397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</a:t>
            </a:r>
            <a:r>
              <a:rPr lang="en" altLang="ko-KR" dirty="0"/>
              <a:t>on-technical loss: </a:t>
            </a:r>
            <a:r>
              <a:rPr lang="ko-KR" altLang="en-US" dirty="0"/>
              <a:t>도전</a:t>
            </a:r>
            <a:r>
              <a:rPr lang="en-US" altLang="ko-KR" dirty="0"/>
              <a:t>, 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 err="1"/>
              <a:t>과금</a:t>
            </a:r>
            <a:r>
              <a:rPr lang="en-US" altLang="ko-KR" dirty="0"/>
              <a:t> </a:t>
            </a:r>
            <a:r>
              <a:rPr lang="ko-KR" altLang="en-US" dirty="0"/>
              <a:t>오류 등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" altLang="ko-KR" dirty="0"/>
              <a:t>Electricity theft </a:t>
            </a:r>
          </a:p>
          <a:p>
            <a:pPr lvl="1"/>
            <a:r>
              <a:rPr lang="ko-KR" altLang="en-US" dirty="0"/>
              <a:t>브라질은</a:t>
            </a:r>
            <a:r>
              <a:rPr lang="en-US" altLang="ko-KR" dirty="0"/>
              <a:t> </a:t>
            </a:r>
            <a:r>
              <a:rPr lang="ko-KR" altLang="en-US" dirty="0"/>
              <a:t>도전</a:t>
            </a:r>
            <a:r>
              <a:rPr lang="en-US" altLang="ko-KR" dirty="0"/>
              <a:t> </a:t>
            </a:r>
            <a:r>
              <a:rPr lang="ko-KR" altLang="en-US" dirty="0"/>
              <a:t>문제가 매우 심각</a:t>
            </a:r>
            <a:endParaRPr lang="ko-KR" altLang="en-US" sz="2400" dirty="0"/>
          </a:p>
          <a:p>
            <a:pPr lvl="1"/>
            <a:r>
              <a:rPr lang="ko-KR" altLang="en-US" dirty="0"/>
              <a:t>나이지리아는 도전 </a:t>
            </a:r>
            <a:r>
              <a:rPr lang="en-US" altLang="ko-KR" dirty="0"/>
              <a:t>40%</a:t>
            </a:r>
            <a:r>
              <a:rPr lang="ko-KR" altLang="en-US" dirty="0"/>
              <a:t> 수준 </a:t>
            </a:r>
            <a:endParaRPr lang="ko-KR" altLang="en-US" sz="2400" dirty="0"/>
          </a:p>
          <a:p>
            <a:pPr lvl="1"/>
            <a:r>
              <a:rPr lang="ko-KR" altLang="en-US" dirty="0"/>
              <a:t>영국 도전으로 인한 </a:t>
            </a:r>
            <a:r>
              <a:rPr lang="ko-KR" altLang="en-US" dirty="0" err="1"/>
              <a:t>손실비용은</a:t>
            </a:r>
            <a:r>
              <a:rPr lang="ko-KR" altLang="en-US" dirty="0"/>
              <a:t> 연간 </a:t>
            </a:r>
            <a:r>
              <a:rPr lang="en-US" altLang="ko-KR" dirty="0"/>
              <a:t>4.4</a:t>
            </a:r>
            <a:r>
              <a:rPr lang="ko-KR" altLang="en-US" dirty="0"/>
              <a:t>억 파운드로 추정 </a:t>
            </a:r>
            <a:endParaRPr lang="ko-KR" altLang="en-US" sz="2400" dirty="0"/>
          </a:p>
          <a:p>
            <a:r>
              <a:rPr lang="ko-KR" altLang="en-US" dirty="0"/>
              <a:t>도전에 대한 </a:t>
            </a:r>
            <a:r>
              <a:rPr lang="en-US" altLang="ko-KR" dirty="0"/>
              <a:t>AI </a:t>
            </a:r>
            <a:r>
              <a:rPr lang="ko-KR" altLang="en-US" dirty="0"/>
              <a:t>적용 연구 </a:t>
            </a:r>
            <a:r>
              <a:rPr lang="en-US" altLang="ko-KR" dirty="0"/>
              <a:t>(</a:t>
            </a:r>
            <a:r>
              <a:rPr lang="ko-KR" altLang="en-US" dirty="0"/>
              <a:t>브라질</a:t>
            </a:r>
            <a:r>
              <a:rPr lang="en-US" altLang="ko-KR" dirty="0"/>
              <a:t>)</a:t>
            </a:r>
            <a:endParaRPr lang="en" altLang="ko-KR" dirty="0"/>
          </a:p>
          <a:p>
            <a:pPr lvl="1"/>
            <a:r>
              <a:rPr lang="en" altLang="ko-KR" dirty="0"/>
              <a:t>University of Luxembourg</a:t>
            </a:r>
            <a:r>
              <a:rPr lang="ko-KR" altLang="en-US" dirty="0"/>
              <a:t>의</a:t>
            </a:r>
            <a:r>
              <a:rPr lang="en" altLang="ko-KR" dirty="0"/>
              <a:t> Patrick </a:t>
            </a:r>
            <a:r>
              <a:rPr lang="en" altLang="ko-KR" dirty="0" err="1"/>
              <a:t>Glauner</a:t>
            </a:r>
            <a:endParaRPr lang="en" altLang="ko-KR" dirty="0"/>
          </a:p>
          <a:p>
            <a:pPr lvl="1"/>
            <a:r>
              <a:rPr lang="en" altLang="ko-KR" dirty="0"/>
              <a:t>3.6 million </a:t>
            </a:r>
            <a:r>
              <a:rPr lang="ko-KR" altLang="en-US" dirty="0"/>
              <a:t>브라질 가구에 대해 </a:t>
            </a:r>
            <a:r>
              <a:rPr lang="en-US" altLang="ko-KR" dirty="0"/>
              <a:t>5</a:t>
            </a:r>
            <a:r>
              <a:rPr lang="ko-KR" altLang="en-US" dirty="0"/>
              <a:t>년간 조사 </a:t>
            </a:r>
            <a:endParaRPr lang="ko-KR" altLang="en-US" sz="2400" dirty="0"/>
          </a:p>
          <a:p>
            <a:pPr lvl="1"/>
            <a:r>
              <a:rPr lang="ko-KR" altLang="en-US" dirty="0"/>
              <a:t>월 </a:t>
            </a:r>
            <a:r>
              <a:rPr lang="en-US" altLang="ko-KR" dirty="0"/>
              <a:t>200 </a:t>
            </a:r>
            <a:r>
              <a:rPr lang="en" altLang="ko-KR" dirty="0"/>
              <a:t>million </a:t>
            </a:r>
            <a:r>
              <a:rPr lang="ko-KR" altLang="en-US" dirty="0"/>
              <a:t>검침을 검침원을 동원하여 수행 </a:t>
            </a:r>
            <a:endParaRPr lang="ko-KR" altLang="en-US" sz="2400" dirty="0"/>
          </a:p>
          <a:p>
            <a:pPr lvl="1"/>
            <a:r>
              <a:rPr lang="ko-KR" altLang="en-US" dirty="0"/>
              <a:t>데이터를 분석하고 특이 가구 도출 </a:t>
            </a:r>
            <a:endParaRPr lang="ko-KR" altLang="en-US" sz="2400" dirty="0"/>
          </a:p>
          <a:p>
            <a:pPr lvl="1"/>
            <a:r>
              <a:rPr lang="ko-KR" altLang="en-US" dirty="0"/>
              <a:t>과거 데이터를 기반으로 </a:t>
            </a:r>
            <a:r>
              <a:rPr lang="en" altLang="ko-KR" dirty="0"/>
              <a:t>AI </a:t>
            </a:r>
            <a:r>
              <a:rPr lang="ko-KR" altLang="en-US" dirty="0"/>
              <a:t>적용 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C451D1-EE6D-574E-88F2-FAECBFC6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B0CE8D4-9DAD-FE43-B0DB-9579A7E25A2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B6DB54-3768-CA45-84B8-0F342BE516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36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6375F-2A99-B946-84E0-2CC6441B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도전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AE8A2-A8A0-0A4C-81F4-027AAC61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도전은 선진국가에서는 상대적으로 낮으나 여전히 관심사</a:t>
            </a:r>
            <a:endParaRPr lang="en-US" altLang="ko-KR" dirty="0"/>
          </a:p>
          <a:p>
            <a:r>
              <a:rPr kumimoji="1" lang="ko-KR" altLang="en-US" dirty="0"/>
              <a:t>미국 </a:t>
            </a:r>
            <a:r>
              <a:rPr kumimoji="1" lang="en" altLang="ko-KR" dirty="0"/>
              <a:t>EPRI</a:t>
            </a:r>
            <a:r>
              <a:rPr kumimoji="1" lang="ko-KR" altLang="en-US" dirty="0"/>
              <a:t> 분석</a:t>
            </a:r>
            <a:r>
              <a:rPr kumimoji="1" lang="en-US" altLang="ko-KR" dirty="0"/>
              <a:t>:</a:t>
            </a:r>
            <a:r>
              <a:rPr kumimoji="1" lang="ko-KR" altLang="en-US" dirty="0"/>
              <a:t> 도전으로 매년 약</a:t>
            </a:r>
            <a:r>
              <a:rPr kumimoji="1" lang="en-US" altLang="ko-KR" dirty="0"/>
              <a:t>1%</a:t>
            </a:r>
            <a:r>
              <a:rPr kumimoji="1" lang="ko-KR" altLang="en-US" dirty="0"/>
              <a:t>의 매출손실을 보고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</a:t>
            </a:r>
            <a:r>
              <a:rPr kumimoji="1" lang="ko-KR" altLang="en-US" dirty="0" err="1"/>
              <a:t>중견규모의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전력사</a:t>
            </a:r>
            <a:r>
              <a:rPr kumimoji="1" lang="ko-KR" altLang="en-US" dirty="0"/>
              <a:t> 기준으로는 연간 약 </a:t>
            </a:r>
            <a:r>
              <a:rPr kumimoji="1" lang="en-US" altLang="ko-KR" dirty="0"/>
              <a:t>$500</a:t>
            </a:r>
            <a:r>
              <a:rPr kumimoji="1" lang="ko-KR" altLang="en-US" dirty="0"/>
              <a:t>만</a:t>
            </a:r>
            <a:r>
              <a:rPr kumimoji="1" lang="en-US" altLang="ko-KR" dirty="0"/>
              <a:t>~$2,000</a:t>
            </a:r>
            <a:r>
              <a:rPr kumimoji="1" lang="ko-KR" altLang="en-US" dirty="0"/>
              <a:t>만에 해당</a:t>
            </a:r>
          </a:p>
          <a:p>
            <a:r>
              <a:rPr kumimoji="1" lang="en" altLang="ko-KR" dirty="0"/>
              <a:t>Edison </a:t>
            </a:r>
            <a:r>
              <a:rPr kumimoji="1" lang="ko-KR" altLang="en-US" dirty="0"/>
              <a:t>전력 회사 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매년 미국 전체 전력산업에서 도전으로 </a:t>
            </a:r>
            <a:r>
              <a:rPr kumimoji="1" lang="en-US" altLang="ko-KR" dirty="0"/>
              <a:t>$10</a:t>
            </a:r>
            <a:r>
              <a:rPr kumimoji="1" lang="ko-KR" altLang="en-US" dirty="0"/>
              <a:t>억</a:t>
            </a:r>
            <a:r>
              <a:rPr kumimoji="1" lang="en-US" altLang="ko-KR" dirty="0"/>
              <a:t>~ $20</a:t>
            </a:r>
            <a:r>
              <a:rPr kumimoji="1" lang="ko-KR" altLang="en-US" dirty="0"/>
              <a:t>억의 매출 손실</a:t>
            </a:r>
          </a:p>
          <a:p>
            <a:pPr lvl="1"/>
            <a:r>
              <a:rPr kumimoji="1" lang="ko-KR" altLang="en-US" dirty="0"/>
              <a:t>최대 </a:t>
            </a:r>
            <a:r>
              <a:rPr kumimoji="1" lang="en-US" altLang="ko-KR" dirty="0"/>
              <a:t>4%</a:t>
            </a:r>
            <a:r>
              <a:rPr kumimoji="1" lang="ko-KR" altLang="en-US" dirty="0"/>
              <a:t>의 도전으로 연간 </a:t>
            </a:r>
            <a:r>
              <a:rPr kumimoji="1" lang="en-US" altLang="ko-KR" dirty="0"/>
              <a:t>$120</a:t>
            </a:r>
            <a:r>
              <a:rPr kumimoji="1" lang="ko-KR" altLang="en-US" dirty="0"/>
              <a:t>억의 손실 추정 보고서도 있음</a:t>
            </a:r>
          </a:p>
          <a:p>
            <a:r>
              <a:rPr kumimoji="1" lang="en" altLang="ko-KR" dirty="0"/>
              <a:t>AMI</a:t>
            </a:r>
            <a:r>
              <a:rPr kumimoji="1" lang="ko-KR" altLang="en-US" dirty="0"/>
              <a:t>와 연계하여 도전 방지를 위해 활용되는 정보</a:t>
            </a:r>
          </a:p>
          <a:p>
            <a:pPr lvl="1"/>
            <a:r>
              <a:rPr kumimoji="1" lang="ko-KR" altLang="en-US" dirty="0" err="1"/>
              <a:t>수용가</a:t>
            </a:r>
            <a:r>
              <a:rPr kumimoji="1" lang="ko-KR" altLang="en-US" dirty="0"/>
              <a:t> 분류 정보</a:t>
            </a:r>
          </a:p>
          <a:p>
            <a:pPr lvl="1"/>
            <a:r>
              <a:rPr kumimoji="1" lang="ko-KR" altLang="en-US" dirty="0"/>
              <a:t>지리정보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날씨정보</a:t>
            </a:r>
          </a:p>
          <a:p>
            <a:pPr lvl="1"/>
            <a:r>
              <a:rPr kumimoji="1" lang="ko-KR" altLang="en-US" dirty="0"/>
              <a:t>고객의 과거 이력</a:t>
            </a:r>
          </a:p>
          <a:p>
            <a:pPr lvl="1"/>
            <a:r>
              <a:rPr kumimoji="1" lang="ko-KR" altLang="en-US" dirty="0"/>
              <a:t>전력 외의 가스나 수도와 같은 다른 에너지 사용 정보 등</a:t>
            </a:r>
          </a:p>
          <a:p>
            <a:pPr lvl="1"/>
            <a:r>
              <a:rPr kumimoji="1" lang="ko-KR" altLang="en-US" dirty="0"/>
              <a:t>경험적 고찰</a:t>
            </a:r>
          </a:p>
          <a:p>
            <a:r>
              <a:rPr kumimoji="1" lang="en" altLang="ko-KR" dirty="0"/>
              <a:t>AMI</a:t>
            </a:r>
            <a:r>
              <a:rPr kumimoji="1" lang="ko-KR" altLang="en-US" dirty="0"/>
              <a:t>와 연계된 미국에서의 도전 방지 사례</a:t>
            </a:r>
          </a:p>
          <a:p>
            <a:pPr lvl="1"/>
            <a:r>
              <a:rPr kumimoji="1" lang="en" altLang="ko-KR" dirty="0"/>
              <a:t>ITRON</a:t>
            </a:r>
            <a:r>
              <a:rPr kumimoji="1" lang="ko-KR" altLang="en-US" dirty="0"/>
              <a:t>의 도전 방지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단계별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및 정보 필터에 따른 도전 탐지</a:t>
            </a:r>
            <a:endParaRPr kumimoji="1" lang="en-US" altLang="ko-KR" dirty="0"/>
          </a:p>
          <a:p>
            <a:pPr lvl="1"/>
            <a:r>
              <a:rPr kumimoji="1" lang="en" altLang="ko-KR" dirty="0"/>
              <a:t>PECO</a:t>
            </a:r>
            <a:r>
              <a:rPr kumimoji="1" lang="ko-KR" altLang="en-US" dirty="0"/>
              <a:t>의 도전 방지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분석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FE2848-ADD1-CC4F-ABED-A9B5738B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EA32192-90F4-B04B-9231-DDAEE7D25E8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CEE98C-832F-3342-A683-D71B877739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22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0A72F-AD38-7942-8D75-DD7258A6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수익 극대화를 위한 고객 분석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67E9A-BD10-6345-B2E4-4C223892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전력사의</a:t>
            </a:r>
            <a:r>
              <a:rPr lang="ko-KR" altLang="en-US" dirty="0"/>
              <a:t> 수익을 극대화 하면서 소비자의 이탈을 최소화할 수 있는 전기요금의 설계</a:t>
            </a:r>
          </a:p>
          <a:p>
            <a:r>
              <a:rPr lang="en" altLang="ko-KR" dirty="0"/>
              <a:t>AI</a:t>
            </a:r>
            <a:r>
              <a:rPr lang="ko-KR" altLang="en-US" dirty="0"/>
              <a:t>가 </a:t>
            </a:r>
            <a:r>
              <a:rPr lang="ko-KR" altLang="en-US" dirty="0" err="1"/>
              <a:t>전력사에</a:t>
            </a:r>
            <a:r>
              <a:rPr lang="ko-KR" altLang="en-US" dirty="0"/>
              <a:t> 많은 수익을 주는 고객을 계속 유지하기 위하여 맞춤형 요금제와 서비스를 만들어 줄 수 있을 것으로 기대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08CF9-C58D-EF4F-A078-DB432AFA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28F7F27-65BA-704C-8487-A33DF0CFC0B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5EB5161-1500-FA46-AC7E-AB03A248F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27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98BF0-7E20-9946-BEEF-9EC212C0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에너지 거래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8E252-8267-E342-86C8-9AE68F66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에너지를 생산하고 판매할 수 있는 소비자인 </a:t>
            </a:r>
            <a:r>
              <a:rPr lang="ko-KR" altLang="en-US" dirty="0" err="1"/>
              <a:t>프로슈머의</a:t>
            </a:r>
            <a:r>
              <a:rPr lang="ko-KR" altLang="en-US" dirty="0"/>
              <a:t> 등장</a:t>
            </a:r>
            <a:endParaRPr lang="en-US" altLang="ko-KR" dirty="0"/>
          </a:p>
          <a:p>
            <a:pPr lvl="1"/>
            <a:r>
              <a:rPr lang="ko-KR" altLang="en-US" dirty="0"/>
              <a:t>생산자와 소비자 간에 </a:t>
            </a:r>
            <a:r>
              <a:rPr lang="en" altLang="ko-KR" dirty="0"/>
              <a:t>P2P trading</a:t>
            </a:r>
            <a:r>
              <a:rPr lang="ko-KR" altLang="en-US" dirty="0"/>
              <a:t>이 가능한 형태로 진화 중 </a:t>
            </a:r>
          </a:p>
          <a:p>
            <a:pPr lvl="1"/>
            <a:r>
              <a:rPr lang="en" altLang="ko-KR" dirty="0"/>
              <a:t>P2P ETS</a:t>
            </a:r>
            <a:r>
              <a:rPr lang="ko-KR" altLang="en-US" dirty="0"/>
              <a:t>에서는 수요와 공급이 지속적으로 변화하므로 인간이 대응하기 어려움</a:t>
            </a:r>
          </a:p>
          <a:p>
            <a:pPr lvl="1"/>
            <a:r>
              <a:rPr lang="en" altLang="ko-KR" dirty="0"/>
              <a:t>AI</a:t>
            </a:r>
            <a:r>
              <a:rPr lang="ko-KR" altLang="en-US" dirty="0"/>
              <a:t>는 이러한 거래를 보다 빠르게 </a:t>
            </a:r>
            <a:r>
              <a:rPr lang="en" altLang="ko-KR" dirty="0"/>
              <a:t>match</a:t>
            </a:r>
            <a:r>
              <a:rPr lang="ko-KR" altLang="en-US" dirty="0"/>
              <a:t>하여 줄 것으로 기대 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" altLang="ko-KR" dirty="0"/>
          </a:p>
          <a:p>
            <a:pPr lvl="1"/>
            <a:r>
              <a:rPr lang="ko-KR" altLang="en-US" dirty="0" err="1"/>
              <a:t>네델란드의</a:t>
            </a:r>
            <a:r>
              <a:rPr lang="ko-KR" altLang="en-US" dirty="0"/>
              <a:t> </a:t>
            </a:r>
            <a:r>
              <a:rPr lang="en" altLang="ko-KR" dirty="0" err="1"/>
              <a:t>Vandebron</a:t>
            </a:r>
            <a:r>
              <a:rPr lang="en-US" altLang="ko-KR" dirty="0"/>
              <a:t>:</a:t>
            </a:r>
            <a:r>
              <a:rPr lang="ko-KR" altLang="en-US" dirty="0"/>
              <a:t> 온라인 </a:t>
            </a:r>
            <a:r>
              <a:rPr lang="en" altLang="ko-KR" dirty="0"/>
              <a:t>P2P </a:t>
            </a:r>
            <a:r>
              <a:rPr lang="ko-KR" altLang="en-US" dirty="0"/>
              <a:t>에너지 마켓 </a:t>
            </a:r>
            <a:r>
              <a:rPr lang="ko-KR" altLang="en-US" dirty="0" err="1"/>
              <a:t>플레이스를</a:t>
            </a:r>
            <a:r>
              <a:rPr lang="ko-KR" altLang="en-US" dirty="0"/>
              <a:t> 통해 신재생에너지 발전사업자가 소비자에게 직접 판매</a:t>
            </a:r>
            <a:endParaRPr lang="en-US" altLang="ko-KR" dirty="0"/>
          </a:p>
          <a:p>
            <a:pPr lvl="1"/>
            <a:r>
              <a:rPr lang="ko-KR" altLang="en-US" dirty="0"/>
              <a:t>영국의 </a:t>
            </a:r>
            <a:r>
              <a:rPr lang="en" altLang="ko-KR" dirty="0" err="1"/>
              <a:t>Piclo</a:t>
            </a:r>
            <a:r>
              <a:rPr lang="en-US" altLang="ko-KR" dirty="0"/>
              <a:t>:</a:t>
            </a:r>
            <a:r>
              <a:rPr lang="ko-KR" altLang="en-US" dirty="0"/>
              <a:t> 다양한 분산 자원과 전력원에서의 거리 등을 고려한 </a:t>
            </a:r>
            <a:r>
              <a:rPr lang="en" altLang="ko-KR" dirty="0"/>
              <a:t>P2P </a:t>
            </a:r>
            <a:r>
              <a:rPr lang="ko-KR" altLang="en-US" dirty="0"/>
              <a:t>거래</a:t>
            </a:r>
            <a:endParaRPr lang="en" altLang="ko-KR" dirty="0"/>
          </a:p>
          <a:p>
            <a:pPr lvl="1"/>
            <a:r>
              <a:rPr lang="ko-KR" altLang="en-US" dirty="0"/>
              <a:t>독일의 </a:t>
            </a:r>
            <a:r>
              <a:rPr lang="en" altLang="ko-KR" dirty="0" err="1"/>
              <a:t>Sonnen</a:t>
            </a:r>
            <a:r>
              <a:rPr lang="en" altLang="ko-KR" dirty="0"/>
              <a:t> community</a:t>
            </a:r>
            <a:r>
              <a:rPr lang="en-US" altLang="ko-KR" dirty="0"/>
              <a:t>:</a:t>
            </a:r>
            <a:r>
              <a:rPr lang="ko-KR" altLang="en-US" dirty="0"/>
              <a:t> 태양광과 </a:t>
            </a:r>
            <a:r>
              <a:rPr lang="en" altLang="ko-KR" dirty="0"/>
              <a:t>ESS</a:t>
            </a:r>
            <a:r>
              <a:rPr lang="ko-KR" altLang="en-US" dirty="0" err="1"/>
              <a:t>를</a:t>
            </a:r>
            <a:r>
              <a:rPr lang="ko-KR" altLang="en-US" dirty="0"/>
              <a:t> 결합한 능동적 운영 모델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78D40-1472-9346-B9C3-F1258C1C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0B6CAF0-969D-CA47-A3F9-FB90BCFA04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765C53-B31F-4A4F-AF18-0E063E571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253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62558-C052-714E-BEFD-795F70EF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가상 에이전트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99367-FCA7-8149-958F-27E4CE52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고객 문의에 대하여 즉각적으로 대응할 수 있는 고객센터의 구현</a:t>
            </a:r>
            <a:endParaRPr lang="en-US" altLang="ko-KR" sz="2000" dirty="0"/>
          </a:p>
          <a:p>
            <a:r>
              <a:rPr lang="ko-KR" altLang="en-US" sz="2000" dirty="0"/>
              <a:t>고객 이력에 따라 분류하고 자동으로 체납에 대한 안내 가능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852CB-F158-974B-B070-1BF41AF1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D70D3CD-5900-7E4D-9901-896FBF8D023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AFF421-919E-2948-A058-E0C45B138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5" name="Picture 1" descr="page33image60542000">
            <a:extLst>
              <a:ext uri="{FF2B5EF4-FFF2-40B4-BE49-F238E27FC236}">
                <a16:creationId xmlns:a16="http://schemas.microsoft.com/office/drawing/2014/main" id="{B9BDB6C6-99F6-0D44-9ACA-C6DD950CA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0" y="2017454"/>
            <a:ext cx="6497619" cy="416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B6E7E-C1D4-614D-9E91-DDA56D5B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공급자 선택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474C8-4AA8-6F4F-B437-C6C06AC8A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고객의 비용 최소화를 위하여 에너지 사용 패턴을 분석하고 시장에 나와 있는 다양한 제품을 검색하여 최적의 에너지 판매사업자를 제안 </a:t>
            </a:r>
          </a:p>
          <a:p>
            <a:r>
              <a:rPr lang="en" altLang="ko-KR" dirty="0" err="1"/>
              <a:t>Lumator</a:t>
            </a:r>
            <a:r>
              <a:rPr lang="ko-KR" altLang="en-US" dirty="0"/>
              <a:t>는 전력 공급에 문제 없이 자동으로 판매사업자를 변경하는 기능 제공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7C0B0F-312D-134B-A812-1B7D5338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BF97400-BDF2-8F43-AE62-ABE5382AB05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A87800-E40F-4248-A733-D98398619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564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D93EF-0AAD-6B48-B7E0-EF05BC85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소비 패턴 분석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89E66-EAC3-B545-8D05-F0CA79F8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계량 데이터는 소비자의 소비패턴 분석에 활용</a:t>
            </a:r>
          </a:p>
          <a:p>
            <a:r>
              <a:rPr lang="ko-KR" altLang="en-US" dirty="0"/>
              <a:t>개별 가전 장비들의 전기요금에 대한 기여도 분석</a:t>
            </a:r>
          </a:p>
          <a:p>
            <a:r>
              <a:rPr lang="en" altLang="ko-KR" dirty="0"/>
              <a:t>Energy disaggregation</a:t>
            </a:r>
            <a:r>
              <a:rPr lang="en-US" altLang="ko-KR" dirty="0"/>
              <a:t>:</a:t>
            </a:r>
            <a:r>
              <a:rPr lang="ko-KR" altLang="en-US" dirty="0"/>
              <a:t> 하나의 센서로 집안의 </a:t>
            </a:r>
            <a:r>
              <a:rPr lang="ko-KR" altLang="en-US" dirty="0" err="1"/>
              <a:t>사용정보</a:t>
            </a:r>
            <a:r>
              <a:rPr lang="ko-KR" altLang="en-US" dirty="0"/>
              <a:t> 분석</a:t>
            </a:r>
            <a:endParaRPr lang="en-US" altLang="ko-KR" dirty="0"/>
          </a:p>
          <a:p>
            <a:pPr lvl="1"/>
            <a:r>
              <a:rPr lang="en-US" altLang="ko-KR" dirty="0"/>
              <a:t>NILM (Non-Intrusive Load Monitoring)</a:t>
            </a:r>
            <a:endParaRPr lang="ko-KR" altLang="en-US" dirty="0"/>
          </a:p>
          <a:p>
            <a:pPr lvl="1"/>
            <a:r>
              <a:rPr lang="ko-KR" altLang="en-US" dirty="0"/>
              <a:t>사용자의 에너지 비용 절감에 기여 </a:t>
            </a:r>
            <a:endParaRPr lang="ko-KR" altLang="en-US" sz="2400" dirty="0"/>
          </a:p>
          <a:p>
            <a:pPr lvl="1"/>
            <a:r>
              <a:rPr lang="ko-KR" altLang="en-US" dirty="0"/>
              <a:t>운영자 관점에서는 이상 </a:t>
            </a:r>
            <a:r>
              <a:rPr lang="ko-KR" altLang="en-US" dirty="0" err="1"/>
              <a:t>사용징후나</a:t>
            </a:r>
            <a:r>
              <a:rPr lang="ko-KR" altLang="en-US" dirty="0"/>
              <a:t> 고장 등의 발견에 활용</a:t>
            </a:r>
            <a:endParaRPr lang="ko-KR" altLang="en-US" sz="2400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28F26-77DB-944A-A6C4-227B206B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D62298C-41B7-014A-A290-EB04CFFD436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C6D6BFD-6170-FC4A-899F-FFA2743F71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153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kumimoji="1" lang="en-US" altLang="ko-KR" dirty="0">
                <a:solidFill>
                  <a:srgbClr val="C00000"/>
                </a:solidFill>
              </a:rPr>
              <a:t>Smart Grid </a:t>
            </a:r>
            <a:r>
              <a:rPr kumimoji="1" lang="ko-KR" altLang="en-US" dirty="0">
                <a:solidFill>
                  <a:srgbClr val="C00000"/>
                </a:solidFill>
              </a:rPr>
              <a:t>개요</a:t>
            </a:r>
          </a:p>
          <a:p>
            <a:pPr>
              <a:buSzPct val="100000"/>
            </a:pPr>
            <a:r>
              <a:rPr kumimoji="1" lang="en-US" altLang="ko-KR" dirty="0"/>
              <a:t>4</a:t>
            </a:r>
            <a:r>
              <a:rPr kumimoji="1" lang="ko-KR" altLang="en-US" dirty="0"/>
              <a:t>차 산업혁명과 에너지</a:t>
            </a:r>
          </a:p>
          <a:p>
            <a:pPr>
              <a:buSzPct val="100000"/>
            </a:pPr>
            <a:r>
              <a:rPr kumimoji="1" lang="ko-KR" altLang="en-US" dirty="0"/>
              <a:t>에너지 관련 기술융합 사례 </a:t>
            </a:r>
          </a:p>
          <a:p>
            <a:pPr>
              <a:buSzPct val="100000"/>
            </a:pPr>
            <a:r>
              <a:rPr kumimoji="1" lang="ko-KR" altLang="en-US" dirty="0"/>
              <a:t>에너지 산업의 미래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발표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6AC40-AAB2-5844-A16B-2CF75873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Active Management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EF6A6-3E22-E748-9D5A-11B3584A0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실시간 예측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모니터링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의사결정</a:t>
            </a:r>
          </a:p>
          <a:p>
            <a:pPr lvl="1"/>
            <a:r>
              <a:rPr kumimoji="1" lang="en" altLang="ko-KR" sz="1800" dirty="0"/>
              <a:t>Balancing grids</a:t>
            </a:r>
          </a:p>
          <a:p>
            <a:pPr lvl="1"/>
            <a:r>
              <a:rPr kumimoji="1" lang="ko-KR" altLang="en-US" sz="1800" dirty="0"/>
              <a:t>결함이나 해킹 시 네트워크의 </a:t>
            </a:r>
            <a:r>
              <a:rPr kumimoji="1" lang="ko-KR" altLang="en-US" sz="1800" dirty="0" err="1"/>
              <a:t>자가치료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수요 관리</a:t>
            </a:r>
            <a:r>
              <a:rPr kumimoji="1" lang="en-US" altLang="ko-KR" sz="1800" dirty="0"/>
              <a:t>, </a:t>
            </a:r>
            <a:r>
              <a:rPr kumimoji="1" lang="en" altLang="ko-KR" sz="1800" dirty="0"/>
              <a:t>Prosumer</a:t>
            </a:r>
            <a:r>
              <a:rPr kumimoji="1" lang="ko-KR" altLang="en-US" sz="1800" dirty="0"/>
              <a:t>가 제공한 생산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소비 수치의 신뢰성 평가</a:t>
            </a:r>
          </a:p>
          <a:p>
            <a:r>
              <a:rPr kumimoji="1" lang="ko-KR" altLang="en-US" sz="2000" dirty="0"/>
              <a:t>시스템 차원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연결되어 있는 모든 장비의 상세 작동방식 파악</a:t>
            </a:r>
          </a:p>
          <a:p>
            <a:pPr lvl="1"/>
            <a:r>
              <a:rPr kumimoji="1" lang="ko-KR" altLang="en-US" sz="1800" dirty="0"/>
              <a:t>예</a:t>
            </a:r>
            <a:r>
              <a:rPr kumimoji="1" lang="en-US" altLang="ko-KR" sz="1800" dirty="0"/>
              <a:t>: </a:t>
            </a:r>
            <a:r>
              <a:rPr kumimoji="1" lang="ko-KR" altLang="en-US" sz="1800" dirty="0"/>
              <a:t>특정 가정의 전기차의 연결 목적이 충전이지 방전인지</a:t>
            </a:r>
            <a:r>
              <a:rPr kumimoji="1" lang="en-US" altLang="ko-KR" sz="1800" dirty="0"/>
              <a:t>?</a:t>
            </a:r>
          </a:p>
          <a:p>
            <a:r>
              <a:rPr kumimoji="1" lang="en" altLang="ko-KR" sz="2000" dirty="0"/>
              <a:t>Grid </a:t>
            </a:r>
            <a:r>
              <a:rPr kumimoji="1" lang="ko-KR" altLang="en-US" sz="2000" dirty="0"/>
              <a:t>차원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상용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산업용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지자체의 에너지 사용량 추적</a:t>
            </a:r>
          </a:p>
          <a:p>
            <a:pPr lvl="1"/>
            <a:r>
              <a:rPr kumimoji="1" lang="ko-KR" altLang="en-US" sz="1800" dirty="0"/>
              <a:t>전력요구량이 최고치일 때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이를 줄이기 위해 에너지 저장소로부터 자동적으로 충전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방전해야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7C09A-5731-9A4F-B6DE-64E316BC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523C524-85C6-CC4C-B1EE-1407FD62C19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90AADB8-9B2E-EB48-A687-BFA9AEE73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073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Active Management </a:t>
            </a:r>
            <a:r>
              <a:rPr kumimoji="1" lang="ko-KR" altLang="en-US" dirty="0"/>
              <a:t>사례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GridSense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 err="1"/>
              <a:t>GridSense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스위스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독일 회사인 </a:t>
            </a:r>
            <a:r>
              <a:rPr kumimoji="1" lang="en-US" altLang="ko-KR" sz="1600" dirty="0" err="1"/>
              <a:t>Alpiq</a:t>
            </a:r>
            <a:r>
              <a:rPr kumimoji="1" lang="ko-KR" altLang="en-US" sz="1600" dirty="0"/>
              <a:t>의 지능형 시스템 </a:t>
            </a:r>
            <a:r>
              <a:rPr kumimoji="1" lang="en-US" altLang="ko-KR" sz="1600" dirty="0"/>
              <a:t>(2014</a:t>
            </a:r>
            <a:r>
              <a:rPr kumimoji="1" lang="ko-KR" altLang="en-US" sz="1600" dirty="0"/>
              <a:t>년 출시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err="1"/>
              <a:t>GridSense</a:t>
            </a:r>
            <a:r>
              <a:rPr kumimoji="1" lang="ko-KR" altLang="en-US" sz="1600" dirty="0"/>
              <a:t>에 연결된 장비의 동작방식 파악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연결된 장비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보일러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열펌프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전기차 충전기 등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전력망의 부하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날씨예보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전기요금에 기반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내부 또는 상용 에너지 여부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충전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방전 여부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전기차의 경우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및 전력량</a:t>
            </a:r>
            <a:endParaRPr kumimoji="1" lang="en-US" altLang="ko-KR" sz="1400" dirty="0"/>
          </a:p>
          <a:p>
            <a:r>
              <a:rPr kumimoji="1" lang="ko-KR" altLang="en-US" sz="1600" dirty="0"/>
              <a:t>적용된 인공지능 기술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전기차의 축전지 상태기록을 통해 축전지와 전력망 사이의 에너지 흐름의 방향 추정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다음 날 외출에 필요한 전력량 추정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기계학습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을 통해 충전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방전 여부와 전력량 결정</a:t>
            </a:r>
            <a:endParaRPr kumimoji="1"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5AA358D1-BB74-4E4C-BFC3-E713697E39D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http://</a:t>
            </a:r>
            <a:r>
              <a:rPr kumimoji="1" lang="en-US" altLang="ko-KR" dirty="0" err="1"/>
              <a:t>www.alpiq.com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index.jsp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13" y="1540089"/>
            <a:ext cx="1634059" cy="1167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61" y="1540089"/>
            <a:ext cx="3701066" cy="33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kumimoji="1" lang="en-US" altLang="ko-KR" dirty="0"/>
              <a:t>Smart Grid </a:t>
            </a:r>
            <a:r>
              <a:rPr kumimoji="1" lang="ko-KR" altLang="en-US" dirty="0"/>
              <a:t>개요</a:t>
            </a:r>
          </a:p>
          <a:p>
            <a:pPr>
              <a:buSzPct val="100000"/>
            </a:pPr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r>
              <a:rPr kumimoji="1" lang="ko-KR" altLang="en-US" dirty="0">
                <a:solidFill>
                  <a:srgbClr val="C00000"/>
                </a:solidFill>
              </a:rPr>
              <a:t>차 산업혁명과 에너지</a:t>
            </a:r>
          </a:p>
          <a:p>
            <a:pPr>
              <a:buSzPct val="100000"/>
            </a:pPr>
            <a:r>
              <a:rPr kumimoji="1" lang="ko-KR" altLang="en-US" dirty="0"/>
              <a:t>에너지 관련 기술융합 사례 </a:t>
            </a:r>
          </a:p>
          <a:p>
            <a:pPr>
              <a:buSzPct val="100000"/>
            </a:pPr>
            <a:r>
              <a:rPr kumimoji="1" lang="ko-KR" altLang="en-US" dirty="0"/>
              <a:t>에너지 산업의 미래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발표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차산업혁명과 에너지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과거의 산업혁명은 새로운 에너지원 등장으로 생산이 폭발적 성장하는 시기임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en-US" altLang="ko-KR" sz="1400" dirty="0"/>
              <a:t>‘1</a:t>
            </a:r>
            <a:r>
              <a:rPr kumimoji="1" lang="ko-KR" altLang="en-US" sz="1400" dirty="0"/>
              <a:t>차 산업혁명</a:t>
            </a:r>
            <a:r>
              <a:rPr kumimoji="1" lang="en-US" altLang="ko-KR" sz="1400" dirty="0"/>
              <a:t>'</a:t>
            </a:r>
            <a:r>
              <a:rPr kumimoji="1" lang="ko-KR" altLang="en-US" sz="1400" dirty="0"/>
              <a:t>은 증기기관 발명 및 석탄이 주요 에너지원으로 부상함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400" dirty="0"/>
              <a:t>‘2</a:t>
            </a:r>
            <a:r>
              <a:rPr kumimoji="1" lang="ko-KR" altLang="en-US" sz="1400" dirty="0"/>
              <a:t>차 산업혁명</a:t>
            </a:r>
            <a:r>
              <a:rPr kumimoji="1" lang="en-US" altLang="ko-KR" sz="1400" dirty="0"/>
              <a:t>'</a:t>
            </a:r>
            <a:r>
              <a:rPr kumimoji="1" lang="ko-KR" altLang="en-US" sz="1400" dirty="0"/>
              <a:t>은 석유와 전기가 주요 에너지원으로 활용함</a:t>
            </a:r>
          </a:p>
          <a:p>
            <a:pPr lvl="1"/>
            <a:r>
              <a:rPr kumimoji="1" lang="ko-KR" altLang="en-US" sz="1400" dirty="0"/>
              <a:t>‘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차 산업혁명</a:t>
            </a:r>
            <a:r>
              <a:rPr kumimoji="1" lang="en-US" altLang="ko-KR" sz="1400" dirty="0"/>
              <a:t>'</a:t>
            </a:r>
            <a:r>
              <a:rPr kumimoji="1" lang="ko-KR" altLang="en-US" sz="1400" dirty="0"/>
              <a:t>은 신재생에너지 및 에너지 인터넷과 연관되어 설명됨</a:t>
            </a:r>
            <a:r>
              <a:rPr kumimoji="1" lang="en-US" altLang="ko-KR" sz="1400" dirty="0"/>
              <a:t>.</a:t>
            </a:r>
          </a:p>
          <a:p>
            <a:r>
              <a:rPr kumimoji="1" lang="en-US" altLang="ko-KR" sz="1600" dirty="0"/>
              <a:t>‘4</a:t>
            </a:r>
            <a:r>
              <a:rPr kumimoji="1" lang="ko-KR" altLang="en-US" sz="1600" dirty="0"/>
              <a:t>차 산업혁명</a:t>
            </a:r>
            <a:r>
              <a:rPr kumimoji="1" lang="en-US" altLang="ko-KR" sz="1600" dirty="0"/>
              <a:t>'</a:t>
            </a:r>
            <a:r>
              <a:rPr kumimoji="1" lang="ko-KR" altLang="en-US" sz="1600" dirty="0"/>
              <a:t>은 새로운 에너지원 등장이 아닌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기존 에너지 기술이 정보통신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전자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화학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바이오 등 연관분야 신기술과 융합하여 새로운 산업혁명 기폭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C774644B-A3AB-0D45-8D4D-23067E24458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“4</a:t>
            </a:r>
            <a:r>
              <a:rPr kumimoji="1" lang="ko-KR" altLang="en-US" dirty="0"/>
              <a:t>차산업혁명 시대의 에너지 정책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산업연구원</a:t>
            </a:r>
            <a:r>
              <a:rPr kumimoji="1" lang="en-US" altLang="ko-KR" dirty="0"/>
              <a:t>(2017)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61" y="3858380"/>
            <a:ext cx="7458878" cy="24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8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차산업혁명의 에너지분야 기대효과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에너지 공급 방식의 전환</a:t>
            </a:r>
            <a:endParaRPr kumimoji="1" lang="en-US" altLang="ko-KR" sz="2000" dirty="0"/>
          </a:p>
          <a:p>
            <a:r>
              <a:rPr kumimoji="1" lang="ko-KR" altLang="en-US" sz="2000" dirty="0"/>
              <a:t>에너지 접근방식 개선</a:t>
            </a:r>
          </a:p>
          <a:p>
            <a:r>
              <a:rPr kumimoji="1" lang="ko-KR" altLang="en-US" sz="2000" dirty="0"/>
              <a:t>소비자 적정가격 및 산업경쟁력 향상</a:t>
            </a:r>
            <a:endParaRPr kumimoji="1" lang="en-US" altLang="ko-KR" sz="2000" dirty="0"/>
          </a:p>
          <a:p>
            <a:r>
              <a:rPr kumimoji="1" lang="ko-KR" altLang="en-US" sz="2000" dirty="0"/>
              <a:t>에너지 효율 및 수요관리 개선</a:t>
            </a:r>
            <a:endParaRPr kumimoji="1" lang="en-US" altLang="ko-KR" sz="2000" dirty="0"/>
          </a:p>
          <a:p>
            <a:r>
              <a:rPr kumimoji="1" lang="ko-KR" altLang="en-US" sz="2000" dirty="0"/>
              <a:t>에너지 분야의 탄소배출 감축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pPr>
              <a:buFont typeface="Wingdings" charset="2"/>
              <a:buChar char="Ø"/>
            </a:pPr>
            <a:r>
              <a:rPr kumimoji="1" lang="ko-KR" altLang="en-US" sz="2000" dirty="0">
                <a:solidFill>
                  <a:srgbClr val="C00000"/>
                </a:solidFill>
              </a:rPr>
              <a:t>에너지 삼중고</a:t>
            </a:r>
            <a:r>
              <a:rPr kumimoji="1" lang="en-US" altLang="ko-KR" sz="2000" dirty="0">
                <a:solidFill>
                  <a:srgbClr val="C00000"/>
                </a:solidFill>
              </a:rPr>
              <a:t>(</a:t>
            </a:r>
            <a:r>
              <a:rPr kumimoji="1" lang="en-US" altLang="ko-KR" sz="2000" dirty="0" err="1">
                <a:solidFill>
                  <a:srgbClr val="C00000"/>
                </a:solidFill>
              </a:rPr>
              <a:t>Trillema</a:t>
            </a:r>
            <a:r>
              <a:rPr kumimoji="1" lang="en-US" altLang="ko-KR" sz="2000" dirty="0">
                <a:solidFill>
                  <a:srgbClr val="C00000"/>
                </a:solidFill>
              </a:rPr>
              <a:t>)</a:t>
            </a:r>
            <a:r>
              <a:rPr kumimoji="1" lang="ko-KR" altLang="en-US" sz="2000" dirty="0">
                <a:solidFill>
                  <a:srgbClr val="C00000"/>
                </a:solidFill>
              </a:rPr>
              <a:t> 해결</a:t>
            </a:r>
            <a:endParaRPr kumimoji="1" lang="en-US" altLang="ko-KR" sz="2000" dirty="0">
              <a:solidFill>
                <a:srgbClr val="C00000"/>
              </a:solidFill>
            </a:endParaRPr>
          </a:p>
          <a:p>
            <a:pPr lvl="1"/>
            <a:r>
              <a:rPr kumimoji="1" lang="ko-KR" altLang="en-US" sz="1800" dirty="0">
                <a:solidFill>
                  <a:srgbClr val="C00000"/>
                </a:solidFill>
              </a:rPr>
              <a:t>에너지 안보</a:t>
            </a:r>
            <a:endParaRPr kumimoji="1" lang="en-US" altLang="ko-KR" sz="1800" dirty="0">
              <a:solidFill>
                <a:srgbClr val="C00000"/>
              </a:solidFill>
            </a:endParaRPr>
          </a:p>
          <a:p>
            <a:pPr lvl="1"/>
            <a:r>
              <a:rPr kumimoji="1" lang="ko-KR" altLang="en-US" sz="1800" dirty="0">
                <a:solidFill>
                  <a:srgbClr val="C00000"/>
                </a:solidFill>
              </a:rPr>
              <a:t>에너지 자본의 형평성</a:t>
            </a:r>
            <a:endParaRPr kumimoji="1" lang="en-US" altLang="ko-KR" sz="1800" dirty="0">
              <a:solidFill>
                <a:srgbClr val="C00000"/>
              </a:solidFill>
            </a:endParaRPr>
          </a:p>
          <a:p>
            <a:pPr lvl="1"/>
            <a:r>
              <a:rPr kumimoji="1" lang="ko-KR" altLang="en-US" sz="1800" dirty="0">
                <a:solidFill>
                  <a:srgbClr val="C00000"/>
                </a:solidFill>
              </a:rPr>
              <a:t>환경 지속 가능성</a:t>
            </a:r>
            <a:endParaRPr kumimoji="1" lang="en-US" altLang="ko-KR" sz="1800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8A782FA-3D7D-C549-83D5-52930E27A05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578981C-1571-D841-8432-2CD28270CC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22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kumimoji="1" lang="en-US" altLang="ko-KR" dirty="0"/>
              <a:t>Smart Grid </a:t>
            </a:r>
            <a:r>
              <a:rPr kumimoji="1" lang="ko-KR" altLang="en-US" dirty="0"/>
              <a:t>개요</a:t>
            </a:r>
          </a:p>
          <a:p>
            <a:pPr>
              <a:buSzPct val="100000"/>
            </a:pPr>
            <a:r>
              <a:rPr kumimoji="1" lang="en-US" altLang="ko-KR" dirty="0"/>
              <a:t>4</a:t>
            </a:r>
            <a:r>
              <a:rPr kumimoji="1" lang="ko-KR" altLang="en-US" dirty="0"/>
              <a:t>차 산업혁명과 에너지</a:t>
            </a:r>
          </a:p>
          <a:p>
            <a:pPr>
              <a:buSzPct val="100000"/>
            </a:pPr>
            <a:r>
              <a:rPr kumimoji="1" lang="ko-KR" altLang="en-US" dirty="0">
                <a:solidFill>
                  <a:srgbClr val="C00000"/>
                </a:solidFill>
              </a:rPr>
              <a:t>에너지 관련 기술융합 사례 </a:t>
            </a:r>
          </a:p>
          <a:p>
            <a:pPr>
              <a:buSzPct val="100000"/>
            </a:pPr>
            <a:r>
              <a:rPr kumimoji="1" lang="ko-KR" altLang="en-US" dirty="0"/>
              <a:t>에너지 산업의 미래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발표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4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에너지분야와 연관분야 기술의 융합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600" dirty="0"/>
              <a:t>셰일가스 대량생산이 가능하게 한 수압파쇄법 및 수평시추법 개발은 </a:t>
            </a:r>
            <a:r>
              <a:rPr kumimoji="1" lang="en-US" altLang="ko-KR" sz="1600" dirty="0"/>
              <a:t>3D </a:t>
            </a:r>
            <a:r>
              <a:rPr kumimoji="1" lang="ko-KR" altLang="en-US" sz="1600" dirty="0"/>
              <a:t>프린팅 신기술 응용</a:t>
            </a:r>
          </a:p>
          <a:p>
            <a:r>
              <a:rPr kumimoji="1" lang="ko-KR" altLang="en-US" sz="1600" dirty="0"/>
              <a:t>다양한 신재생 에너지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에너지 저장장치</a:t>
            </a:r>
            <a:r>
              <a:rPr kumimoji="1" lang="en-US" altLang="ko-KR" sz="1600" dirty="0"/>
              <a:t>(ESS), Smart Grid</a:t>
            </a:r>
            <a:r>
              <a:rPr kumimoji="1" lang="ko-KR" altLang="en-US" sz="1600" dirty="0"/>
              <a:t> 등 에너지 기술과 연관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산업분야 핵심 신기술의 급속한 융합</a:t>
            </a:r>
            <a:endParaRPr kumimoji="1" lang="en-US" altLang="ko-KR" sz="1600" dirty="0"/>
          </a:p>
          <a:p>
            <a:r>
              <a:rPr kumimoji="1" lang="ko-KR" altLang="en-US" sz="1600" dirty="0"/>
              <a:t>고연비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자동차로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대체될 경우 수송분야 석유 사용량</a:t>
            </a:r>
            <a:r>
              <a:rPr kumimoji="1" lang="en-US" altLang="ko-KR" sz="1600" dirty="0"/>
              <a:t> 50% </a:t>
            </a:r>
            <a:r>
              <a:rPr kumimoji="1" lang="ko-KR" altLang="en-US" sz="1600" dirty="0"/>
              <a:t>절감</a:t>
            </a:r>
            <a:endParaRPr kumimoji="1"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1D01D060-4416-AE4D-9861-69729431294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그림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구글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42" y="4121029"/>
            <a:ext cx="2235316" cy="2235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3396436"/>
            <a:ext cx="2355934" cy="29599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11" y="3355577"/>
            <a:ext cx="3911257" cy="30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CPS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1257" y="987973"/>
            <a:ext cx="8403772" cy="5368374"/>
          </a:xfrm>
        </p:spPr>
        <p:txBody>
          <a:bodyPr>
            <a:noAutofit/>
          </a:bodyPr>
          <a:lstStyle/>
          <a:p>
            <a:r>
              <a:rPr kumimoji="1" lang="en-US" altLang="ko-KR" sz="1200" dirty="0"/>
              <a:t>CPS (Cyber-Physical Systems)</a:t>
            </a:r>
          </a:p>
          <a:p>
            <a:pPr lvl="1"/>
            <a:r>
              <a:rPr kumimoji="1" lang="ko-KR" altLang="en-US" sz="1100" dirty="0"/>
              <a:t>건물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국방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도로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전력망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공장 등 사물에 통신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컴퓨팅</a:t>
            </a:r>
            <a:r>
              <a:rPr kumimoji="1" lang="en-US" altLang="ko-KR" sz="1100" dirty="0"/>
              <a:t>, SW</a:t>
            </a:r>
            <a:r>
              <a:rPr kumimoji="1" lang="ko-KR" altLang="en-US" sz="1100" dirty="0"/>
              <a:t> 등 </a:t>
            </a:r>
            <a:r>
              <a:rPr kumimoji="1" lang="en-US" altLang="ko-KR" sz="1100" dirty="0"/>
              <a:t>IT </a:t>
            </a:r>
            <a:r>
              <a:rPr kumimoji="1" lang="ko-KR" altLang="en-US" sz="1100" dirty="0"/>
              <a:t>기술이 융합되어 물리시스템을 이해하고 제어하는 기술</a:t>
            </a:r>
            <a:r>
              <a:rPr kumimoji="1" lang="en-US" altLang="ko-KR" sz="1100" dirty="0"/>
              <a:t>.</a:t>
            </a:r>
          </a:p>
          <a:p>
            <a:pPr lvl="1"/>
            <a:r>
              <a:rPr kumimoji="1" lang="ko-KR" altLang="en-US" sz="1100" dirty="0"/>
              <a:t>물리시스템에 장착된 센서를 통해 데이터를 수집하고</a:t>
            </a:r>
            <a:r>
              <a:rPr kumimoji="1" lang="en-US" altLang="ko-KR" sz="1100" dirty="0"/>
              <a:t>, </a:t>
            </a:r>
            <a:r>
              <a:rPr kumimoji="1" lang="ko-KR" altLang="en-US" sz="1100" dirty="0"/>
              <a:t>통신망으로 연동된 </a:t>
            </a:r>
            <a:r>
              <a:rPr kumimoji="1" lang="en-US" altLang="ko-KR" sz="1100" dirty="0"/>
              <a:t>SW</a:t>
            </a:r>
            <a:r>
              <a:rPr kumimoji="1" lang="ko-KR" altLang="en-US" sz="1100" dirty="0"/>
              <a:t>가 데이터 분석을 통해 물리현상 분석 및 제어</a:t>
            </a:r>
            <a:endParaRPr kumimoji="1" lang="en-US" altLang="ko-KR" sz="1100" dirty="0"/>
          </a:p>
          <a:p>
            <a:pPr marL="457200" lvl="1" indent="0">
              <a:buNone/>
            </a:pPr>
            <a:r>
              <a:rPr kumimoji="1" lang="ko-KR" altLang="en-US" sz="1100" dirty="0">
                <a:sym typeface="Wingdings"/>
              </a:rPr>
              <a:t>    </a:t>
            </a:r>
            <a:r>
              <a:rPr kumimoji="1" lang="en-US" altLang="ko-KR" sz="1100" dirty="0">
                <a:sym typeface="Wingdings"/>
              </a:rPr>
              <a:t></a:t>
            </a:r>
            <a:r>
              <a:rPr kumimoji="1" lang="ko-KR" altLang="en-US" sz="1100" dirty="0">
                <a:sym typeface="Wingdings"/>
              </a:rPr>
              <a:t> </a:t>
            </a:r>
            <a:r>
              <a:rPr kumimoji="1" lang="en-US" altLang="ko-KR" sz="1100" dirty="0"/>
              <a:t>Sensor-based communication-enabled autonomous system</a:t>
            </a:r>
          </a:p>
          <a:p>
            <a:r>
              <a:rPr kumimoji="1" lang="en-US" altLang="ko-KR" sz="1200" dirty="0"/>
              <a:t>CPS</a:t>
            </a:r>
            <a:r>
              <a:rPr kumimoji="1" lang="ko-KR" altLang="en-US" sz="1200" dirty="0"/>
              <a:t> 적용의 예</a:t>
            </a:r>
            <a:endParaRPr kumimoji="1" lang="en-US" altLang="ko-KR" sz="1200" dirty="0"/>
          </a:p>
          <a:p>
            <a:pPr lvl="1"/>
            <a:r>
              <a:rPr kumimoji="1" lang="ko-KR" altLang="en-US" sz="1100" dirty="0"/>
              <a:t>에너지 생산 및 송전</a:t>
            </a:r>
            <a:endParaRPr kumimoji="1" lang="en-US" altLang="ko-KR" sz="1100" dirty="0"/>
          </a:p>
          <a:p>
            <a:pPr lvl="2"/>
            <a:r>
              <a:rPr kumimoji="1" lang="ko-KR" altLang="en-US" sz="1050" dirty="0"/>
              <a:t>스마트한 전기 활용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태양광 풍력 등 신재생 에너지원 활용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제로 에너지 빌딩 구축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기존 전력망 </a:t>
            </a:r>
            <a:r>
              <a:rPr kumimoji="1" lang="en-US" altLang="ko-KR" sz="1050" dirty="0"/>
              <a:t>CPS </a:t>
            </a:r>
            <a:r>
              <a:rPr kumimoji="1" lang="ko-KR" altLang="en-US" sz="1050" dirty="0"/>
              <a:t>업그레이드</a:t>
            </a:r>
            <a:endParaRPr kumimoji="1" lang="en-US" altLang="ko-KR" sz="1050" dirty="0"/>
          </a:p>
          <a:p>
            <a:pPr lvl="1"/>
            <a:r>
              <a:rPr kumimoji="1" lang="ko-KR" altLang="en-US" sz="1100" dirty="0"/>
              <a:t>운송 시스템</a:t>
            </a:r>
            <a:endParaRPr kumimoji="1" lang="en-US" altLang="ko-KR" sz="1100" dirty="0"/>
          </a:p>
          <a:p>
            <a:pPr lvl="2"/>
            <a:r>
              <a:rPr kumimoji="1" lang="ko-KR" altLang="en-US" sz="1050" dirty="0"/>
              <a:t>더 적은 에너지로 빠르고 멀리 가는 항공기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자동차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교통사고 사망자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부상자 최소화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교통체증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정체 최소화 시스템</a:t>
            </a:r>
            <a:endParaRPr kumimoji="1" lang="en-US" altLang="ko-KR" sz="1050" dirty="0"/>
          </a:p>
          <a:p>
            <a:pPr lvl="1"/>
            <a:r>
              <a:rPr kumimoji="1" lang="ko-KR" altLang="en-US" sz="1100" dirty="0"/>
              <a:t>국가 인프라</a:t>
            </a:r>
            <a:endParaRPr kumimoji="1" lang="en-US" altLang="ko-KR" sz="1100" dirty="0"/>
          </a:p>
          <a:p>
            <a:pPr lvl="2"/>
            <a:r>
              <a:rPr kumimoji="1" lang="ko-KR" altLang="en-US" sz="1050" dirty="0"/>
              <a:t>더 안전하고</a:t>
            </a:r>
            <a:r>
              <a:rPr kumimoji="1" lang="en-US" altLang="ko-KR" sz="1050" dirty="0"/>
              <a:t>, </a:t>
            </a:r>
            <a:r>
              <a:rPr kumimoji="1" lang="ko-KR" altLang="en-US" sz="1050" dirty="0"/>
              <a:t>차간 거리를 줄일 수 있는 고속도로 시스템</a:t>
            </a:r>
            <a:endParaRPr kumimoji="1" lang="en-US" altLang="ko-KR" sz="1050" dirty="0"/>
          </a:p>
          <a:p>
            <a:pPr lvl="2"/>
            <a:r>
              <a:rPr kumimoji="1" lang="ko-KR" altLang="en-US" sz="1050" dirty="0"/>
              <a:t>정전에 영향을 받지 않는 전력 생산</a:t>
            </a:r>
            <a:r>
              <a:rPr kumimoji="1" lang="en-US" altLang="ko-KR" sz="1050" dirty="0"/>
              <a:t>/</a:t>
            </a:r>
            <a:r>
              <a:rPr kumimoji="1" lang="ko-KR" altLang="en-US" sz="1050" dirty="0"/>
              <a:t>배전 시스템</a:t>
            </a:r>
            <a:endParaRPr kumimoji="1" lang="en-US" altLang="ko-KR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07B453E2-E945-D84C-B676-FFA4E4ECA7F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“Cyber Physical Systems give Life to the Internet of Energy”, ERCIM News (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42" y="2581142"/>
            <a:ext cx="4168357" cy="28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12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에너지 수요관리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/>
              <a:t>EMS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(Energy Management System)</a:t>
            </a:r>
          </a:p>
          <a:p>
            <a:pPr lvl="1"/>
            <a:r>
              <a:rPr kumimoji="1" lang="ko-KR" altLang="en-US" sz="1400" dirty="0"/>
              <a:t>에너지 흐름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사용현황의 시각화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최적화</a:t>
            </a:r>
            <a:endParaRPr kumimoji="1" lang="en-US" altLang="ko-KR" sz="1400" dirty="0"/>
          </a:p>
          <a:p>
            <a:pPr lvl="2"/>
            <a:r>
              <a:rPr kumimoji="1" lang="ko-KR" altLang="en-US" sz="1200" dirty="0"/>
              <a:t>계측장비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데이터 집계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r>
              <a:rPr kumimoji="1" lang="ko-KR" altLang="en-US" sz="1200" dirty="0">
                <a:sym typeface="Wingdings"/>
              </a:rPr>
              <a:t> </a:t>
            </a:r>
            <a:r>
              <a:rPr kumimoji="1" lang="ko-KR" altLang="en-US" sz="1200" dirty="0"/>
              <a:t>통신장비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데이터 분석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r>
              <a:rPr kumimoji="1" lang="ko-KR" altLang="en-US" sz="1200" dirty="0">
                <a:sym typeface="Wingdings"/>
              </a:rPr>
              <a:t> </a:t>
            </a:r>
            <a:r>
              <a:rPr kumimoji="1" lang="ko-KR" altLang="en-US" sz="1200" dirty="0"/>
              <a:t>시각화 장비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설비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기기 제어</a:t>
            </a:r>
            <a:r>
              <a:rPr kumimoji="1" lang="en-US" altLang="ko-KR" sz="1200" dirty="0"/>
              <a:t>)</a:t>
            </a:r>
          </a:p>
          <a:p>
            <a:pPr lvl="1"/>
            <a:r>
              <a:rPr kumimoji="1" lang="ko-KR" altLang="en-US" sz="1400" dirty="0"/>
              <a:t>가정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빌딩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공장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도시에 적용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에너지 시각화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분석 </a:t>
            </a:r>
            <a:r>
              <a:rPr kumimoji="1" lang="ko-KR" altLang="en-US" sz="1400" dirty="0">
                <a:sym typeface="Wingdings"/>
              </a:rPr>
              <a:t></a:t>
            </a:r>
            <a:r>
              <a:rPr kumimoji="1" lang="ko-KR" altLang="en-US" sz="1400" dirty="0"/>
              <a:t> 서비스로 확대</a:t>
            </a:r>
            <a:endParaRPr kumimoji="1" lang="en-US" altLang="ko-KR" sz="1400" dirty="0"/>
          </a:p>
          <a:p>
            <a:r>
              <a:rPr kumimoji="1" lang="ko-KR" altLang="en-US" sz="1600" dirty="0"/>
              <a:t>기대효과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시스템 차원의 효율 개선 효과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최종 소비자 행동 변화 견인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신산업 육성 및 고용 창출</a:t>
            </a:r>
            <a:endParaRPr kumimoji="1" lang="en-US" altLang="ko-KR" sz="1400" dirty="0"/>
          </a:p>
          <a:p>
            <a:endParaRPr kumimoji="1"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B9040452-872D-134D-A020-0CF0C51C816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“Autonomous Distributed </a:t>
            </a:r>
            <a:r>
              <a:rPr kumimoji="1" lang="en-US" altLang="ko-KR" dirty="0" err="1"/>
              <a:t>Smartgrid</a:t>
            </a:r>
            <a:r>
              <a:rPr kumimoji="1" lang="en-US" altLang="ko-KR" dirty="0"/>
              <a:t> (ADS) / Versatile Autonomous </a:t>
            </a:r>
            <a:r>
              <a:rPr kumimoji="1" lang="en-US" altLang="ko-KR" dirty="0" err="1"/>
              <a:t>Smartgrid</a:t>
            </a:r>
            <a:r>
              <a:rPr kumimoji="1" lang="en-US" altLang="ko-KR" dirty="0"/>
              <a:t> Testbed (VAST)”,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Georgia Tech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630" y="3550656"/>
            <a:ext cx="5027271" cy="27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Internet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Energy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600" dirty="0"/>
              <a:t>독일의 </a:t>
            </a:r>
            <a:r>
              <a:rPr kumimoji="1" lang="en-US" altLang="ko-KR" sz="1600" dirty="0"/>
              <a:t>Internet of Energy </a:t>
            </a:r>
            <a:r>
              <a:rPr kumimoji="1" lang="ko-KR" altLang="en-US" sz="1600" dirty="0"/>
              <a:t>중심의 미래 에너지 시스템 프로젝트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홈 오토메이션 및 분산형 전원 기술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지능형 송배전망 관리 시스템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스마트 미터링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에너지 인프라 통합 네트워크 인프라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각종 애플리케이션 </a:t>
            </a:r>
            <a:r>
              <a:rPr kumimoji="1" lang="en-US" altLang="ko-KR" sz="1400" dirty="0"/>
              <a:t>/ </a:t>
            </a:r>
            <a:r>
              <a:rPr kumimoji="1" lang="ko-KR" altLang="en-US" sz="1400" dirty="0"/>
              <a:t>서비스 실증사업 진행 중</a:t>
            </a:r>
            <a:endParaRPr kumimoji="1" lang="en-US" altLang="ko-KR" sz="1400" dirty="0"/>
          </a:p>
          <a:p>
            <a:r>
              <a:rPr kumimoji="1" lang="ko-KR" altLang="en-US" sz="1600" dirty="0"/>
              <a:t>기대효과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분산화된 에너지 수급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유연하고 지능화된 소비자 수요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분산형 그리드의 효과적 연계를 </a:t>
            </a: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1400" dirty="0"/>
              <a:t>    </a:t>
            </a:r>
            <a:r>
              <a:rPr kumimoji="1" lang="ko-KR" altLang="en-US" sz="1400" dirty="0"/>
              <a:t>보장하는 </a:t>
            </a:r>
            <a:r>
              <a:rPr kumimoji="1" lang="en-US" altLang="ko-KR" sz="1400" dirty="0"/>
              <a:t>ICT </a:t>
            </a:r>
            <a:r>
              <a:rPr kumimoji="1" lang="ko-KR" altLang="en-US" sz="1400" dirty="0"/>
              <a:t>인프라 구축</a:t>
            </a:r>
            <a:endParaRPr kumimoji="1"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D2AC764-AAB6-F24B-AD1D-038C934C904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“Internet of Energy for Electric Mobility”,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IoE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1" y="3450808"/>
            <a:ext cx="4809169" cy="2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Smart Grid?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800" dirty="0"/>
              <a:t>기존의 전력망에 </a:t>
            </a:r>
            <a:r>
              <a:rPr kumimoji="1" lang="en-US" altLang="ko-KR" sz="1800" dirty="0"/>
              <a:t>ICT </a:t>
            </a:r>
            <a:r>
              <a:rPr kumimoji="1" lang="ko-KR" altLang="en-US" sz="1800" dirty="0"/>
              <a:t>기술을 접목하여 전력생산 및 소비정보를 양방향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실시간으로 교환함으로써 에너지 효율을 최적화하는 차세대 전력망</a:t>
            </a:r>
            <a:endParaRPr kumimoji="1" lang="en-US" altLang="ko-KR" sz="1800" dirty="0"/>
          </a:p>
          <a:p>
            <a:r>
              <a:rPr kumimoji="1" lang="ko-KR" altLang="en-US" sz="1800" dirty="0"/>
              <a:t>추진 배경</a:t>
            </a:r>
            <a:endParaRPr kumimoji="1" lang="en-US" altLang="ko-KR" sz="1800" dirty="0"/>
          </a:p>
          <a:p>
            <a:pPr lvl="1"/>
            <a:r>
              <a:rPr kumimoji="1" lang="ko-KR" altLang="en-US" sz="1600" dirty="0"/>
              <a:t>기후 변화 대응</a:t>
            </a:r>
          </a:p>
          <a:p>
            <a:pPr lvl="2"/>
            <a:r>
              <a:rPr kumimoji="1" lang="ko-KR" altLang="en-US" sz="1400" dirty="0"/>
              <a:t>기후변화 대응을 위한 강력한 조치에 대한 국제사회 요구 증대</a:t>
            </a:r>
          </a:p>
          <a:p>
            <a:pPr lvl="2"/>
            <a:r>
              <a:rPr kumimoji="1" lang="ko-KR" altLang="en-US" sz="1400" dirty="0"/>
              <a:t>국가 온실가스 감축 목표 달성을 위해 저탄소 녹색성장 인프라 구축 필요</a:t>
            </a:r>
            <a:endParaRPr kumimoji="1" lang="en-US" altLang="ko-KR" sz="1400" dirty="0"/>
          </a:p>
          <a:p>
            <a:pPr lvl="1"/>
            <a:r>
              <a:rPr kumimoji="1" lang="ko-KR" altLang="en-US" sz="1600" dirty="0"/>
              <a:t>에너지 효율 향상</a:t>
            </a:r>
          </a:p>
          <a:p>
            <a:pPr lvl="2"/>
            <a:r>
              <a:rPr kumimoji="1" lang="ko-KR" altLang="en-US" sz="1400" dirty="0"/>
              <a:t>화석연료의 고갈에 대비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에너지 자립 및 에너지 저소비 사회로 전환 필수</a:t>
            </a:r>
          </a:p>
          <a:p>
            <a:pPr lvl="2"/>
            <a:r>
              <a:rPr kumimoji="1" lang="ko-KR" altLang="en-US" sz="1400" dirty="0"/>
              <a:t>낮은 전력가격과 편의성으로 전력소비는 증가추세</a:t>
            </a:r>
            <a:endParaRPr kumimoji="1" lang="en-US" altLang="ko-KR" sz="1400" dirty="0"/>
          </a:p>
          <a:p>
            <a:pPr lvl="1"/>
            <a:r>
              <a:rPr kumimoji="1" lang="ko-KR" altLang="en-US" sz="1600" dirty="0"/>
              <a:t>신성장 동력 창출</a:t>
            </a:r>
          </a:p>
          <a:p>
            <a:pPr lvl="2"/>
            <a:r>
              <a:rPr kumimoji="1" lang="ko-KR" altLang="en-US" sz="1400" dirty="0"/>
              <a:t>전세계는 </a:t>
            </a:r>
            <a:r>
              <a:rPr kumimoji="1" lang="en-US" altLang="ko-KR" sz="1400" dirty="0"/>
              <a:t>Green Race </a:t>
            </a:r>
            <a:r>
              <a:rPr kumimoji="1" lang="ko-KR" altLang="en-US" sz="1400" dirty="0"/>
              <a:t>중</a:t>
            </a:r>
          </a:p>
          <a:p>
            <a:pPr lvl="2"/>
            <a:r>
              <a:rPr kumimoji="1" lang="ko-KR" altLang="en-US" sz="1400" dirty="0"/>
              <a:t>세계 스마트그리드 시장이 급격히 성장할 것으로 전망</a:t>
            </a:r>
          </a:p>
          <a:p>
            <a:pPr lvl="2"/>
            <a:r>
              <a:rPr kumimoji="1" lang="ko-KR" altLang="en-US" sz="1400" dirty="0"/>
              <a:t>전력과 충전기기는 물론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통신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가전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건설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자동차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에너지 등 산업 전반과 연계되어 큰 파급 효과 기대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BBD001A-1485-D34B-8CF8-18843B34AF1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EC3B4A0-3C6B-5F45-9B33-D15DFA0DB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728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Smart City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ko-KR" sz="1400" dirty="0" err="1"/>
              <a:t>IoT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또는</a:t>
            </a:r>
            <a:r>
              <a:rPr kumimoji="1" lang="en-US" altLang="ko-KR" sz="1400" dirty="0"/>
              <a:t> CPS </a:t>
            </a:r>
            <a:r>
              <a:rPr kumimoji="1" lang="ko-KR" altLang="en-US" sz="1400" dirty="0"/>
              <a:t>기술을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적용하여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도시의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삶의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질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개선</a:t>
            </a:r>
            <a:endParaRPr kumimoji="1" lang="en-US" altLang="ko-KR" sz="1400" dirty="0"/>
          </a:p>
          <a:p>
            <a:pPr lvl="1"/>
            <a:r>
              <a:rPr kumimoji="1" lang="ko-KR" altLang="en-US" sz="1200" dirty="0"/>
              <a:t>경제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교통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환경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사람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생활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제도 분야의 개선</a:t>
            </a:r>
            <a:endParaRPr kumimoji="1" lang="en-US" altLang="ko-KR" sz="1200" dirty="0"/>
          </a:p>
          <a:p>
            <a:r>
              <a:rPr kumimoji="1" lang="ko-KR" altLang="en-US" sz="1400" dirty="0"/>
              <a:t>일본은 </a:t>
            </a:r>
            <a:r>
              <a:rPr kumimoji="1" lang="en-US" altLang="ko-KR" sz="1400" dirty="0"/>
              <a:t>2010</a:t>
            </a:r>
            <a:r>
              <a:rPr kumimoji="1" lang="ko-KR" altLang="en-US" sz="1400" dirty="0"/>
              <a:t>년부터 스마트시티 관련 정책에 약 </a:t>
            </a:r>
            <a:r>
              <a:rPr kumimoji="1" lang="en-US" altLang="ko-KR" sz="1400" dirty="0"/>
              <a:t>680</a:t>
            </a:r>
            <a:r>
              <a:rPr kumimoji="1" lang="ko-KR" altLang="en-US" sz="1400" dirty="0"/>
              <a:t>억엔 투자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200" dirty="0"/>
              <a:t>ICT</a:t>
            </a:r>
            <a:r>
              <a:rPr kumimoji="1" lang="ko-KR" altLang="en-US" sz="1200" dirty="0"/>
              <a:t> 스마트타운 구상</a:t>
            </a:r>
            <a:endParaRPr kumimoji="1" lang="en-US" altLang="ko-KR" sz="1200" dirty="0"/>
          </a:p>
          <a:p>
            <a:pPr lvl="1"/>
            <a:r>
              <a:rPr kumimoji="1" lang="ko-KR" altLang="en-US" sz="1200" dirty="0"/>
              <a:t>스마트커뮤니티 구상</a:t>
            </a:r>
            <a:endParaRPr kumimoji="1" lang="en-US" altLang="ko-KR" sz="1200" dirty="0"/>
          </a:p>
          <a:p>
            <a:pPr lvl="1"/>
            <a:r>
              <a:rPr kumimoji="1" lang="ko-KR" altLang="en-US" sz="1200" dirty="0"/>
              <a:t>환경</a:t>
            </a:r>
            <a:r>
              <a:rPr kumimoji="1" lang="en-US" altLang="ko-KR" sz="1200" dirty="0"/>
              <a:t>-</a:t>
            </a:r>
            <a:r>
              <a:rPr kumimoji="1" lang="ko-KR" altLang="en-US" sz="1200" dirty="0"/>
              <a:t>미래도시 구상</a:t>
            </a:r>
          </a:p>
          <a:p>
            <a:r>
              <a:rPr kumimoji="1" lang="ko-KR" altLang="en-US" sz="1400" dirty="0"/>
              <a:t>기대효과</a:t>
            </a:r>
            <a:endParaRPr kumimoji="1" lang="en-US" altLang="ko-KR" sz="1400" dirty="0"/>
          </a:p>
          <a:p>
            <a:pPr lvl="1"/>
            <a:r>
              <a:rPr kumimoji="1" lang="en-US" altLang="ko-KR" sz="1200" dirty="0"/>
              <a:t>2020</a:t>
            </a:r>
            <a:r>
              <a:rPr kumimoji="1" lang="ko-KR" altLang="en-US" sz="1200" dirty="0"/>
              <a:t>년까지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조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천억엔의 경제효과 및 </a:t>
            </a:r>
            <a:r>
              <a:rPr kumimoji="1" lang="en-US" altLang="ko-KR" sz="1200" dirty="0"/>
              <a:t>6</a:t>
            </a:r>
            <a:r>
              <a:rPr kumimoji="1" lang="ko-KR" altLang="en-US" sz="1200" dirty="0"/>
              <a:t>만명 고용창출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E1270C8-86A3-DA47-AC8A-6D647E2FCFD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The Smart Grid in Asia, 2012-2016: Markets, Technologies and Strategies (GTM Research), NEDO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258" y="3753226"/>
            <a:ext cx="4237186" cy="25557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3" y="3757978"/>
            <a:ext cx="3962656" cy="25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8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3D Printing</a:t>
            </a:r>
            <a:r>
              <a:rPr kumimoji="1" lang="ko-KR" altLang="en-US" dirty="0"/>
              <a:t>과 태양광 산업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ko-KR" sz="1600" dirty="0"/>
              <a:t>3D </a:t>
            </a:r>
            <a:r>
              <a:rPr kumimoji="1" lang="ko-KR" altLang="en-US" sz="1600" dirty="0"/>
              <a:t>프린팅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자르고 깎아내는 방식 대신에 다양한 원재료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유리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실리 콘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플라스틱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레진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를 한겹씩 쌓아올려 완제품을 만드는 방식</a:t>
            </a:r>
            <a:r>
              <a:rPr kumimoji="1" lang="en-US" altLang="ko-KR" sz="1600" dirty="0"/>
              <a:t>.</a:t>
            </a:r>
          </a:p>
          <a:p>
            <a:r>
              <a:rPr kumimoji="1" lang="en-US" altLang="ko-KR" sz="1600" dirty="0"/>
              <a:t>3D</a:t>
            </a:r>
            <a:r>
              <a:rPr kumimoji="1" lang="ko-KR" altLang="en-US" sz="1600" dirty="0"/>
              <a:t> 프린팅 기술의 융합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평평한 태양광 모듈 대신 </a:t>
            </a:r>
            <a:r>
              <a:rPr kumimoji="1" lang="en-US" altLang="ko-KR" sz="1400" dirty="0"/>
              <a:t>3D </a:t>
            </a:r>
            <a:r>
              <a:rPr kumimoji="1" lang="ko-KR" altLang="en-US" sz="1400" dirty="0"/>
              <a:t>블록과 같은 다양한 형태의 태양전지를 제작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생산 </a:t>
            </a:r>
            <a:r>
              <a:rPr kumimoji="1" lang="ko-KR" altLang="en-US" sz="1400" dirty="0">
                <a:sym typeface="Wingdings"/>
              </a:rPr>
              <a:t> </a:t>
            </a:r>
            <a:r>
              <a:rPr kumimoji="1" lang="ko-KR" altLang="en-US" sz="1400" dirty="0"/>
              <a:t>기존 태양전지보다 </a:t>
            </a:r>
            <a:r>
              <a:rPr kumimoji="1" lang="en-US" altLang="ko-KR" sz="1400" dirty="0"/>
              <a:t>20% </a:t>
            </a:r>
            <a:r>
              <a:rPr kumimoji="1" lang="ko-KR" altLang="en-US" sz="1400" dirty="0"/>
              <a:t>효율성 제고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태양전지를 유리 대신 종이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플라스틱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섬유 등의 원료로 인쇄</a:t>
            </a:r>
            <a:endParaRPr kumimoji="1" lang="en-US" altLang="ko-KR" sz="1400" dirty="0"/>
          </a:p>
          <a:p>
            <a:pPr lvl="2"/>
            <a:r>
              <a:rPr kumimoji="1" lang="ko-KR" altLang="en-US" sz="1200" dirty="0"/>
              <a:t>극도로 앏은 수준의 태양전지 생산이 가능</a:t>
            </a:r>
            <a:endParaRPr kumimoji="1" lang="en-US" altLang="ko-KR" sz="1200" dirty="0"/>
          </a:p>
          <a:p>
            <a:pPr lvl="2"/>
            <a:r>
              <a:rPr kumimoji="1" lang="ko-KR" altLang="en-US" sz="1200" dirty="0"/>
              <a:t>향후 </a:t>
            </a:r>
            <a:r>
              <a:rPr kumimoji="1" lang="en-US" altLang="ko-KR" sz="1200" dirty="0"/>
              <a:t>Wearable</a:t>
            </a:r>
            <a:r>
              <a:rPr kumimoji="1" lang="ko-KR" altLang="en-US" sz="1200" dirty="0"/>
              <a:t> 기술로 발전 가능</a:t>
            </a:r>
            <a:endParaRPr kumimoji="1" lang="en-US" altLang="ko-KR" sz="1200" dirty="0"/>
          </a:p>
          <a:p>
            <a:pPr lvl="1"/>
            <a:r>
              <a:rPr kumimoji="1" lang="ko-KR" altLang="en-US" sz="1400" dirty="0"/>
              <a:t>도색재도 뿌릴 수 있는 </a:t>
            </a:r>
            <a:r>
              <a:rPr kumimoji="1" lang="en-US" altLang="ko-KR" sz="1400" dirty="0"/>
              <a:t>Solar Spray</a:t>
            </a:r>
            <a:r>
              <a:rPr kumimoji="1" lang="ko-KR" altLang="en-US" sz="1400" dirty="0"/>
              <a:t> 개발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C0E34374-6C80-294B-A002-36A89E628E8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“3d Printed Solar Cells? You </a:t>
            </a:r>
            <a:r>
              <a:rPr kumimoji="1" lang="en-US" altLang="ko-KR" dirty="0" err="1"/>
              <a:t>Ain’t</a:t>
            </a:r>
            <a:r>
              <a:rPr kumimoji="1" lang="en-US" altLang="ko-KR" dirty="0"/>
              <a:t> Seen </a:t>
            </a:r>
            <a:r>
              <a:rPr kumimoji="1" lang="en-US" altLang="ko-KR" dirty="0" err="1"/>
              <a:t>Nothin</a:t>
            </a:r>
            <a:r>
              <a:rPr kumimoji="1" lang="en-US" altLang="ko-KR" dirty="0"/>
              <a:t>’ Yet”, Tech in America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        “3D Printed Solar Cells Could Provide Cheap Energy to Billions of People”, </a:t>
            </a:r>
            <a:r>
              <a:rPr kumimoji="1" lang="en-US" altLang="ko-KR" dirty="0" err="1"/>
              <a:t>EnergyFantastic.com</a:t>
            </a:r>
            <a:r>
              <a:rPr kumimoji="1" lang="en-US" altLang="ko-KR" dirty="0"/>
              <a:t> (2015)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        “3D Printed Panels, Giant Glass Spheres and Solar Energy—Oh My!”,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Nebraska Blog (2014)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" y="3902665"/>
            <a:ext cx="3069665" cy="20771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15" y="3898551"/>
            <a:ext cx="2312504" cy="20812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02" y="3898551"/>
            <a:ext cx="3123791" cy="20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90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Ubiquitous Energy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/>
              <a:t>Ubiquitous Society: </a:t>
            </a:r>
            <a:r>
              <a:rPr kumimoji="1" lang="ko-KR" altLang="en-US" sz="1600" dirty="0"/>
              <a:t>모든 사물이 지능화되고 네트워크 되어 사람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사람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사물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사람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사물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사물 간 의사소통이 가능한 사회</a:t>
            </a:r>
          </a:p>
          <a:p>
            <a:r>
              <a:rPr kumimoji="1" lang="en-US" altLang="ko-KR" sz="1600" dirty="0"/>
              <a:t>Ubiquitous Energy: Ubiquitous Society</a:t>
            </a:r>
            <a:r>
              <a:rPr kumimoji="1" lang="ko-KR" altLang="en-US" sz="1600" dirty="0"/>
              <a:t>에서 요구되는 에너지 공급형태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언제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어디서나 누구나 쉽게 전력을 공급받을 수 있는 개념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일본 산업기술총합연구소 </a:t>
            </a:r>
            <a:r>
              <a:rPr kumimoji="1" lang="en-US" altLang="ko-KR" sz="1400" dirty="0"/>
              <a:t>AIST)</a:t>
            </a:r>
          </a:p>
          <a:p>
            <a:r>
              <a:rPr kumimoji="1" lang="ko-KR" altLang="en-US" sz="2000" dirty="0"/>
              <a:t>특성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개인화</a:t>
            </a:r>
            <a:r>
              <a:rPr kumimoji="1" lang="en-US" altLang="ko-KR" sz="1800" dirty="0"/>
              <a:t>(Personalization)</a:t>
            </a:r>
          </a:p>
          <a:p>
            <a:pPr lvl="1"/>
            <a:r>
              <a:rPr kumimoji="1" lang="ko-KR" altLang="en-US" sz="1800" dirty="0"/>
              <a:t>휴대성</a:t>
            </a:r>
            <a:r>
              <a:rPr kumimoji="1" lang="en-US" altLang="ko-KR" sz="1800" dirty="0"/>
              <a:t>(Portability)</a:t>
            </a:r>
          </a:p>
          <a:p>
            <a:pPr lvl="1"/>
            <a:r>
              <a:rPr kumimoji="1" lang="ko-KR" altLang="en-US" sz="1800" dirty="0"/>
              <a:t>착용가능</a:t>
            </a:r>
            <a:r>
              <a:rPr kumimoji="1" lang="en-US" altLang="ko-KR" sz="1800" dirty="0"/>
              <a:t>(Wearable)</a:t>
            </a:r>
          </a:p>
          <a:p>
            <a:r>
              <a:rPr kumimoji="1" lang="en-US" altLang="ko-KR" sz="2000" dirty="0"/>
              <a:t>Smart Grid</a:t>
            </a:r>
            <a:r>
              <a:rPr kumimoji="1" lang="ko-KR" altLang="en-US" sz="2000" dirty="0"/>
              <a:t>와 </a:t>
            </a:r>
            <a:r>
              <a:rPr kumimoji="1" lang="en-US" altLang="ko-KR" sz="2000" dirty="0"/>
              <a:t>Ubiquitous Energy</a:t>
            </a:r>
          </a:p>
          <a:p>
            <a:pPr lvl="1"/>
            <a:r>
              <a:rPr kumimoji="1" lang="ko-KR" altLang="en-US" sz="1800" dirty="0"/>
              <a:t>발전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Energy Harvesting</a:t>
            </a:r>
          </a:p>
          <a:p>
            <a:pPr lvl="1"/>
            <a:r>
              <a:rPr kumimoji="1" lang="ko-KR" altLang="en-US" sz="1800" dirty="0"/>
              <a:t>송배전</a:t>
            </a:r>
            <a:r>
              <a:rPr kumimoji="1" lang="en-US" altLang="ko-KR" sz="1800" dirty="0"/>
              <a:t>: Internet of Energy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36E3F7FA-1007-E244-A0FB-768A7C4A754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B25FC7E-BD1D-FD4C-96BA-189F5CC666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7040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 사례 </a:t>
            </a:r>
            <a:r>
              <a:rPr kumimoji="1" lang="mr-IN" altLang="ko-KR" dirty="0"/>
              <a:t>–</a:t>
            </a:r>
            <a:r>
              <a:rPr kumimoji="1" lang="en-US" altLang="ko-KR" dirty="0"/>
              <a:t> Energy Harvesting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일상생활에서 버려지거나 사용하지 않은 작은 에너지를 모아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사용가능한 전기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에너지로 변환해주는 기술</a:t>
            </a:r>
          </a:p>
          <a:p>
            <a:r>
              <a:rPr kumimoji="1" lang="en-US" altLang="ko-KR" sz="1600" dirty="0" err="1"/>
              <a:t>IoT</a:t>
            </a:r>
            <a:r>
              <a:rPr kumimoji="1" lang="ko-KR" altLang="en-US" sz="1600" dirty="0"/>
              <a:t>를 위한 센서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사용의 증가로 </a:t>
            </a:r>
            <a:r>
              <a:rPr kumimoji="1" lang="en-US" altLang="ko-KR" sz="1600" dirty="0"/>
              <a:t>Energy Harvesting </a:t>
            </a:r>
            <a:r>
              <a:rPr kumimoji="1" lang="ko-KR" altLang="en-US" sz="1600" dirty="0"/>
              <a:t>기반의 동력원 도입 필요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압전 효과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열전 효과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광전 효과</a:t>
            </a:r>
            <a:endParaRPr kumimoji="1" lang="en-US" altLang="ko-KR" sz="1400" dirty="0"/>
          </a:p>
          <a:p>
            <a:pPr lvl="1"/>
            <a:r>
              <a:rPr kumimoji="1" lang="en-US" altLang="ko-KR" sz="1400" dirty="0"/>
              <a:t>RF(</a:t>
            </a:r>
            <a:r>
              <a:rPr kumimoji="1" lang="ko-KR" altLang="en-US" sz="1400" dirty="0"/>
              <a:t>무선주파수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7814185-97B1-0F44-96C0-88B2A91CABD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에듀넷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6" y="2666568"/>
            <a:ext cx="5172692" cy="38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61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</a:pPr>
            <a:r>
              <a:rPr kumimoji="1" lang="en-US" altLang="ko-KR" dirty="0"/>
              <a:t>Smart Grid </a:t>
            </a:r>
            <a:r>
              <a:rPr kumimoji="1" lang="ko-KR" altLang="en-US" dirty="0"/>
              <a:t>개요</a:t>
            </a:r>
          </a:p>
          <a:p>
            <a:pPr>
              <a:buSzPct val="100000"/>
            </a:pPr>
            <a:r>
              <a:rPr kumimoji="1" lang="en-US" altLang="ko-KR" dirty="0"/>
              <a:t>4</a:t>
            </a:r>
            <a:r>
              <a:rPr kumimoji="1" lang="ko-KR" altLang="en-US" dirty="0"/>
              <a:t>차 산업혁명과 에너지</a:t>
            </a:r>
          </a:p>
          <a:p>
            <a:pPr>
              <a:buSzPct val="100000"/>
            </a:pPr>
            <a:r>
              <a:rPr kumimoji="1" lang="ko-KR" altLang="en-US" dirty="0"/>
              <a:t>에너지 관련 기술융합 사례 </a:t>
            </a:r>
          </a:p>
          <a:p>
            <a:pPr>
              <a:buSzPct val="100000"/>
            </a:pPr>
            <a:r>
              <a:rPr kumimoji="1" lang="ko-KR" altLang="en-US" dirty="0">
                <a:solidFill>
                  <a:srgbClr val="C00000"/>
                </a:solidFill>
              </a:rPr>
              <a:t>에너지 산업의 미래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발표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95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프로슈머 시장의 확대</a:t>
            </a:r>
            <a:r>
              <a:rPr kumimoji="1" lang="en-US" altLang="ko-KR" dirty="0"/>
              <a:t>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Smart Metering</a:t>
            </a:r>
            <a:r>
              <a:rPr kumimoji="1" lang="ko-KR" altLang="en-US" sz="2000" dirty="0"/>
              <a:t> 인프라와 혁신적인 기기통제 기술 도입으로 소비부문의 유연성 고도화</a:t>
            </a:r>
            <a:r>
              <a:rPr kumimoji="1" lang="en-US" altLang="ko-KR" sz="2000" dirty="0"/>
              <a:t> </a:t>
            </a:r>
            <a:r>
              <a:rPr kumimoji="1" lang="en-US" altLang="ko-KR" sz="2000" dirty="0">
                <a:sym typeface="Wingdings"/>
              </a:rPr>
              <a:t> </a:t>
            </a:r>
            <a:r>
              <a:rPr kumimoji="1" lang="ko-KR" altLang="en-US" sz="2000" dirty="0"/>
              <a:t>전기사업자의 시장 지배력 감소</a:t>
            </a:r>
          </a:p>
          <a:p>
            <a:r>
              <a:rPr kumimoji="1" lang="ko-KR" altLang="en-US" sz="2000" dirty="0"/>
              <a:t>에너지 서비스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시장발전에 따른 새로운 참여자 등장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최종소비자와 도매시장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54E50E62-64D0-1943-A6C9-D23F6A52244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산업경제신문사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45" y="3313645"/>
            <a:ext cx="3802382" cy="2854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6" y="3615195"/>
            <a:ext cx="4941860" cy="225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5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프로슈머 시장의 확대</a:t>
            </a:r>
            <a:r>
              <a:rPr kumimoji="1" lang="en-US" altLang="ko-KR" dirty="0"/>
              <a:t>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4171" y="987973"/>
            <a:ext cx="8969827" cy="5368374"/>
          </a:xfrm>
        </p:spPr>
        <p:txBody>
          <a:bodyPr>
            <a:normAutofit/>
          </a:bodyPr>
          <a:lstStyle/>
          <a:p>
            <a:r>
              <a:rPr kumimoji="1" lang="en-US" altLang="ko-KR" sz="1400" dirty="0"/>
              <a:t>Peer-to-Peer Model: Prosumer</a:t>
            </a:r>
            <a:r>
              <a:rPr kumimoji="1" lang="ko-KR" altLang="en-US" sz="1400" dirty="0"/>
              <a:t>들끼리 상호 연결되어 전기를 판매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구매</a:t>
            </a:r>
            <a:endParaRPr kumimoji="1" lang="en-US" altLang="ko-KR" sz="14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400" dirty="0"/>
              <a:t>Prosumer-to-Grid Model: Prosumer</a:t>
            </a:r>
            <a:r>
              <a:rPr kumimoji="1" lang="ko-KR" altLang="en-US" sz="1400" dirty="0"/>
              <a:t>와 </a:t>
            </a:r>
            <a:r>
              <a:rPr kumimoji="1" lang="en-US" altLang="ko-KR" sz="1400" dirty="0"/>
              <a:t>Grid</a:t>
            </a:r>
            <a:r>
              <a:rPr kumimoji="1" lang="ko-KR" altLang="en-US" sz="1400" dirty="0"/>
              <a:t>망 연결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Grid</a:t>
            </a:r>
            <a:r>
              <a:rPr kumimoji="1" lang="ko-KR" altLang="en-US" sz="1400" dirty="0"/>
              <a:t>망에 연결된 </a:t>
            </a:r>
            <a:r>
              <a:rPr kumimoji="1" lang="en-US" altLang="ko-KR" sz="1400" dirty="0"/>
              <a:t>Micro-Grid</a:t>
            </a:r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400" dirty="0"/>
              <a:t>Organized Prosumer Group: Prosumer</a:t>
            </a:r>
            <a:r>
              <a:rPr kumimoji="1" lang="ko-KR" altLang="en-US" sz="1400" dirty="0"/>
              <a:t> 그룹이 에너지 자원을 모으거나 </a:t>
            </a:r>
            <a:r>
              <a:rPr kumimoji="1" lang="en-US" altLang="ko-KR" sz="1400" dirty="0"/>
              <a:t>VPP(Virtual Power Plant)</a:t>
            </a:r>
            <a:r>
              <a:rPr kumimoji="1" lang="ko-KR" altLang="en-US" sz="1400" dirty="0"/>
              <a:t>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11E98D67-ADFC-9A4F-B12A-0653E9A51DF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“Electricity market design for the prosumer era”, Parag Yael, Benjamin </a:t>
            </a:r>
            <a:r>
              <a:rPr kumimoji="1" lang="en-US" altLang="ko-KR" dirty="0" err="1"/>
              <a:t>Sovacool</a:t>
            </a:r>
            <a:r>
              <a:rPr kumimoji="1" lang="en-US" altLang="ko-KR" dirty="0"/>
              <a:t> (2016)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        </a:t>
            </a:r>
            <a:r>
              <a:rPr kumimoji="1" lang="en-US" altLang="ko-KR" dirty="0"/>
              <a:t>”Prosumer Energy Culture and a Fractal Like Grid”,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Rebecca Ford (2016)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        “</a:t>
            </a:r>
            <a:r>
              <a:rPr kumimoji="1" lang="ko-KR" altLang="en-US" dirty="0"/>
              <a:t>신기후체제와 제</a:t>
            </a:r>
            <a:r>
              <a:rPr kumimoji="1" lang="en-US" altLang="ko-KR" dirty="0"/>
              <a:t>4</a:t>
            </a:r>
            <a:r>
              <a:rPr kumimoji="1" lang="ko-KR" altLang="en-US" dirty="0"/>
              <a:t>차 산업혁명시대의 전력산업</a:t>
            </a:r>
            <a:r>
              <a:rPr kumimoji="1" lang="en-US" altLang="ko-KR" dirty="0"/>
              <a:t>”, </a:t>
            </a:r>
            <a:r>
              <a:rPr kumimoji="1" lang="en-US" altLang="ko-KR" dirty="0" err="1"/>
              <a:t>dbstnswls</a:t>
            </a:r>
            <a:r>
              <a:rPr kumimoji="1" lang="en-US" altLang="ko-KR" dirty="0"/>
              <a:t>(2016)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03" y="1345771"/>
            <a:ext cx="682437" cy="1356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54" y="3016390"/>
            <a:ext cx="800936" cy="1393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937" y="3016845"/>
            <a:ext cx="794947" cy="13932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71" y="4876499"/>
            <a:ext cx="831120" cy="14666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t="16086"/>
          <a:stretch/>
        </p:blipFill>
        <p:spPr>
          <a:xfrm>
            <a:off x="3640483" y="1392600"/>
            <a:ext cx="2751758" cy="1299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483" y="3016390"/>
            <a:ext cx="2751758" cy="13932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483" y="4876498"/>
            <a:ext cx="2576605" cy="14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9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융합생태계와 에너지 플랫폼 비즈니스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에너지 공급</a:t>
            </a:r>
            <a:r>
              <a:rPr kumimoji="1" lang="en-US" altLang="ko-KR" sz="1800" dirty="0"/>
              <a:t>-</a:t>
            </a:r>
            <a:r>
              <a:rPr kumimoji="1" lang="ko-KR" altLang="en-US" sz="1800" dirty="0"/>
              <a:t>수요를 연결하는 네크워크 구축</a:t>
            </a:r>
            <a:r>
              <a:rPr kumimoji="1" lang="en-US" altLang="ko-KR" sz="1800" dirty="0"/>
              <a:t> </a:t>
            </a:r>
            <a:r>
              <a:rPr kumimoji="1" lang="en-US" altLang="ko-KR" sz="1800" dirty="0">
                <a:sym typeface="Wingdings"/>
              </a:rPr>
              <a:t> </a:t>
            </a:r>
            <a:r>
              <a:rPr kumimoji="1" lang="ko-KR" altLang="en-US" sz="1800" dirty="0"/>
              <a:t>시공간 제약 받지 않는 플랫폼 구축</a:t>
            </a:r>
            <a:endParaRPr kumimoji="1" lang="en-US" altLang="ko-KR" sz="1800" dirty="0"/>
          </a:p>
          <a:p>
            <a:pPr lvl="1"/>
            <a:r>
              <a:rPr kumimoji="1" lang="ko-KR" altLang="en-US" sz="1600" dirty="0"/>
              <a:t>소비자 맞춤형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시기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양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제품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서비스 및 개선된 전력품질을 제공하는 전력 유틸리티</a:t>
            </a:r>
            <a:endParaRPr kumimoji="1" lang="en-US" altLang="ko-KR" sz="1600" dirty="0"/>
          </a:p>
          <a:p>
            <a:pPr lvl="1"/>
            <a:r>
              <a:rPr kumimoji="1" lang="en-US" altLang="ko-KR" sz="1600" dirty="0"/>
              <a:t>ESS, </a:t>
            </a:r>
            <a:r>
              <a:rPr kumimoji="1" lang="ko-KR" altLang="en-US" sz="1600" dirty="0"/>
              <a:t>분산발전을 게임 앱처럼 운영하는 </a:t>
            </a:r>
            <a:r>
              <a:rPr kumimoji="1" lang="en-US" altLang="ko-KR" sz="1600" dirty="0"/>
              <a:t>Micro Grid </a:t>
            </a:r>
            <a:r>
              <a:rPr kumimoji="1" lang="ko-KR" altLang="en-US" sz="1600" dirty="0"/>
              <a:t>메인 플랫폼 회사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태양광으로 전력을 생산해 전기차에 저장한 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전력수요 </a:t>
            </a:r>
            <a:r>
              <a:rPr kumimoji="1" lang="en-US" altLang="ko-KR" sz="1600" dirty="0"/>
              <a:t>Peak</a:t>
            </a:r>
            <a:r>
              <a:rPr kumimoji="1" lang="ko-KR" altLang="en-US" sz="1600" dirty="0"/>
              <a:t>시 판매하는 전기자동차 및 태양광 플랫폼 사업자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4245C9AC-1EA2-D842-B3AB-46CF0A92C97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FA6E9A6-3D0C-3A44-8E8E-D0CDA950D0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361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IoT</a:t>
            </a:r>
            <a:r>
              <a:rPr kumimoji="1" lang="ko-KR" altLang="en-US" dirty="0"/>
              <a:t>와 에너지 첨단기술의 융합</a:t>
            </a:r>
            <a:r>
              <a:rPr kumimoji="1" lang="en-US" altLang="ko-KR" dirty="0"/>
              <a:t>, Smart City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400" dirty="0"/>
              <a:t>스마트 시티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스마트 기술과 통합 플랫폼 기반으로 소비 특성에 따른 최적의 에너지 서비스 제공</a:t>
            </a:r>
          </a:p>
          <a:p>
            <a:r>
              <a:rPr kumimoji="1" lang="ko-KR" altLang="en-US" sz="1400" dirty="0"/>
              <a:t>사물인터넷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IoT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기반으로 빅데이터 수집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관리</a:t>
            </a:r>
            <a:r>
              <a:rPr kumimoji="1" lang="en-US" altLang="ko-KR" sz="1400" dirty="0"/>
              <a:t> </a:t>
            </a:r>
            <a:r>
              <a:rPr kumimoji="1" lang="en-US" altLang="ko-KR" sz="1400" dirty="0">
                <a:sym typeface="Wingdings"/>
              </a:rPr>
              <a:t> </a:t>
            </a:r>
            <a:r>
              <a:rPr kumimoji="1" lang="ko-KR" altLang="en-US" sz="1400" dirty="0"/>
              <a:t>도시에서 소비되는 모든 형태 에너지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커뮤니티 단위로 최적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A7862D46-A1E9-A04B-A8E7-2695FA1B30C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“SMART ENERGY FOR A SMART CITY”,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Urbana World (2016)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82" y="2316845"/>
            <a:ext cx="5380382" cy="40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9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공유경제와 에너지 기술의 만남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1800" dirty="0"/>
              <a:t>에너지 공유 사회</a:t>
            </a:r>
            <a:r>
              <a:rPr kumimoji="1" lang="en-US" altLang="ko-KR" sz="1800" dirty="0"/>
              <a:t>: </a:t>
            </a:r>
            <a:r>
              <a:rPr kumimoji="1" lang="ko-KR" altLang="en-US" sz="1800" dirty="0"/>
              <a:t>에너지 공유 서비스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서로 나눠주고 빌려쓰는 에너지</a:t>
            </a:r>
            <a:r>
              <a:rPr kumimoji="1" lang="en-US" altLang="ko-KR" sz="1800" dirty="0"/>
              <a:t>)</a:t>
            </a:r>
            <a:endParaRPr kumimoji="1" lang="ko-KR" altLang="en-US" sz="1800" dirty="0"/>
          </a:p>
          <a:p>
            <a:pPr lvl="1"/>
            <a:r>
              <a:rPr kumimoji="1" lang="en-US" altLang="ko-KR" sz="1600" dirty="0" err="1"/>
              <a:t>Gridmates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에너지 기부 기반의 에너지 크라우드 펀딩 플랫폼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sz="1400" dirty="0"/>
          </a:p>
          <a:p>
            <a:pPr lvl="2"/>
            <a:endParaRPr kumimoji="1" lang="en-US" altLang="ko-KR" sz="1400" dirty="0"/>
          </a:p>
          <a:p>
            <a:pPr lvl="2"/>
            <a:endParaRPr kumimoji="1" lang="en-US" altLang="ko-KR" sz="1400" dirty="0"/>
          </a:p>
          <a:p>
            <a:pPr lvl="1"/>
            <a:r>
              <a:rPr kumimoji="1" lang="ko-KR" altLang="en-US" sz="1600" dirty="0"/>
              <a:t>퍼즐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루트에너지가 만든 태양광 발전 공유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서비스</a:t>
            </a:r>
            <a:r>
              <a:rPr kumimoji="1" lang="en-US" altLang="ko-KR" sz="1600" dirty="0"/>
              <a:t> (</a:t>
            </a:r>
            <a:r>
              <a:rPr kumimoji="1" lang="ko-KR" altLang="en-US" sz="1600" dirty="0"/>
              <a:t>재생에너지 투자 플랫폼</a:t>
            </a:r>
            <a:r>
              <a:rPr kumimoji="1" lang="en-US" altLang="ko-KR" sz="1600" dirty="0"/>
              <a:t>)</a:t>
            </a:r>
          </a:p>
          <a:p>
            <a:pPr lvl="1"/>
            <a:endParaRPr kumimoji="1" lang="en-US" altLang="ko-KR" dirty="0"/>
          </a:p>
          <a:p>
            <a:pPr lvl="2"/>
            <a:endParaRPr kumimoji="1" lang="en-US" altLang="ko-KR" sz="1400" dirty="0"/>
          </a:p>
          <a:p>
            <a:pPr lvl="2"/>
            <a:endParaRPr kumimoji="1" lang="en-US" altLang="ko-KR" sz="1400" dirty="0"/>
          </a:p>
          <a:p>
            <a:pPr lvl="2"/>
            <a:endParaRPr kumimoji="1" lang="en-US" altLang="ko-KR" sz="1400" dirty="0"/>
          </a:p>
          <a:p>
            <a:pPr lvl="2"/>
            <a:endParaRPr kumimoji="1" lang="en-US" altLang="ko-KR" sz="1400" dirty="0"/>
          </a:p>
          <a:p>
            <a:r>
              <a:rPr kumimoji="1" lang="ko-KR" altLang="en-US" sz="1800" dirty="0"/>
              <a:t>대량생산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대량소비 경제에서 필요한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만큼 생산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소비하는 경제로의 전환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571B89C9-54BE-BA43-8D93-216530CFFAF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Gridmates</a:t>
            </a:r>
            <a:r>
              <a:rPr kumimoji="1" lang="en-US" altLang="ko-KR" dirty="0"/>
              <a:t> - Connect with energy”,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Gridmates</a:t>
            </a:r>
            <a:r>
              <a:rPr kumimoji="1" lang="en-US" altLang="ko-KR" dirty="0"/>
              <a:t> (2014)</a:t>
            </a:r>
          </a:p>
          <a:p>
            <a:r>
              <a:rPr kumimoji="1" lang="en-US" altLang="ko-KR" dirty="0"/>
              <a:t>        ”</a:t>
            </a:r>
            <a:r>
              <a:rPr kumimoji="1" lang="ko-KR" altLang="en-US" dirty="0"/>
              <a:t> 태양광발전에도 </a:t>
            </a:r>
            <a:r>
              <a:rPr kumimoji="1" lang="en-US" altLang="ko-KR" dirty="0"/>
              <a:t>`</a:t>
            </a:r>
            <a:r>
              <a:rPr kumimoji="1" lang="ko-KR" altLang="en-US" dirty="0"/>
              <a:t>공유</a:t>
            </a:r>
            <a:r>
              <a:rPr kumimoji="1" lang="en-US" altLang="ko-KR" dirty="0"/>
              <a:t>` </a:t>
            </a:r>
            <a:r>
              <a:rPr kumimoji="1" lang="ko-KR" altLang="en-US" dirty="0"/>
              <a:t>비즈니스 등장</a:t>
            </a:r>
            <a:r>
              <a:rPr kumimoji="1" lang="en-US" altLang="ko-KR" dirty="0"/>
              <a:t>…</a:t>
            </a:r>
            <a:r>
              <a:rPr kumimoji="1" lang="ko-KR" altLang="en-US" dirty="0"/>
              <a:t>보급 확대 기여할 듯</a:t>
            </a:r>
            <a:r>
              <a:rPr kumimoji="1" lang="en-US" altLang="ko-KR" dirty="0"/>
              <a:t>”,</a:t>
            </a:r>
            <a:r>
              <a:rPr kumimoji="1" lang="ko-KR" altLang="en-US" dirty="0"/>
              <a:t> 전자신문 </a:t>
            </a:r>
            <a:r>
              <a:rPr kumimoji="1" lang="en-US" altLang="ko-KR" dirty="0"/>
              <a:t>(2015)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89" y="1733728"/>
            <a:ext cx="3090469" cy="1738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05" y="1733728"/>
            <a:ext cx="2780982" cy="1738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89" y="3859713"/>
            <a:ext cx="3090469" cy="16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Smart Grid</a:t>
            </a:r>
            <a:r>
              <a:rPr kumimoji="1" lang="ko-KR" altLang="en-US" dirty="0"/>
              <a:t>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전력 네트워크의 변화하는 상황에 즉시 대응</a:t>
            </a:r>
            <a:endParaRPr kumimoji="1" lang="en-US" altLang="ko-KR" sz="2000" dirty="0"/>
          </a:p>
          <a:p>
            <a:r>
              <a:rPr kumimoji="1" lang="ko-KR" altLang="en-US" sz="2000" dirty="0"/>
              <a:t>전력 네트워크의 동작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소비전력 최대치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문제 발생 등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예측</a:t>
            </a:r>
            <a:endParaRPr kumimoji="1" lang="en-US" altLang="ko-KR" sz="2000" dirty="0"/>
          </a:p>
          <a:p>
            <a:r>
              <a:rPr kumimoji="1" lang="ko-KR" altLang="en-US" sz="2000" dirty="0"/>
              <a:t>고객에 도달하는 최종 전력의 품질개선</a:t>
            </a:r>
            <a:endParaRPr kumimoji="1" lang="en-US" altLang="ko-KR" sz="2000" dirty="0"/>
          </a:p>
          <a:p>
            <a:r>
              <a:rPr kumimoji="1" lang="ko-KR" altLang="en-US" sz="2000" dirty="0"/>
              <a:t>안전성 보장 </a:t>
            </a:r>
            <a:r>
              <a:rPr kumimoji="1" lang="en-US" altLang="ko-KR" sz="2000" dirty="0"/>
              <a:t>(Privacy, </a:t>
            </a:r>
            <a:r>
              <a:rPr kumimoji="1" lang="ko-KR" altLang="en-US" sz="2000" dirty="0"/>
              <a:t>외부 공격이나 고의적인 전력단절 방지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고장에 대한 내구성 및 자동 복구능력 제공</a:t>
            </a:r>
            <a:endParaRPr kumimoji="1" lang="en-US" altLang="ko-KR" sz="2000" dirty="0"/>
          </a:p>
          <a:p>
            <a:r>
              <a:rPr kumimoji="1" lang="ko-KR" altLang="en-US" sz="2000" dirty="0"/>
              <a:t>상이하고 산재되어 있는 재생에너지의 통합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B6BD067B-974E-CB41-888A-95B38CB3ECE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2374BED-9AA3-4F4E-B0BB-499E30751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298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r>
              <a:rPr kumimoji="1" lang="en-US" altLang="ko-KR" sz="1400" dirty="0"/>
              <a:t/>
            </a:r>
            <a:br>
              <a:rPr kumimoji="1" lang="en-US" altLang="ko-KR" sz="1400" dirty="0"/>
            </a:b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477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Smart Grid</a:t>
            </a:r>
            <a:r>
              <a:rPr kumimoji="1" lang="ko-KR" altLang="en-US" dirty="0"/>
              <a:t>의 구축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설비투자 절감효과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발전설비는 피크 소비량에 예비력을 감안하여 증설되므로 피크전력 감소에 따른 설비투자 비용 절감</a:t>
            </a:r>
            <a:endParaRPr kumimoji="1" lang="en-US" altLang="ko-KR" sz="1400" dirty="0"/>
          </a:p>
          <a:p>
            <a:r>
              <a:rPr kumimoji="1" lang="ko-KR" altLang="en-US" sz="1600" dirty="0"/>
              <a:t>자발적 에너지 절약 유도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전력수급 상황별 차등 요금제를 적용하여 전기 사용자들에게 전기사용량 및 요금 정보를 제공함으로써 자발적인 에너지 절약 유도</a:t>
            </a:r>
            <a:endParaRPr kumimoji="1" lang="en-US" altLang="ko-KR" sz="1400" dirty="0"/>
          </a:p>
          <a:p>
            <a:r>
              <a:rPr kumimoji="1" lang="ko-KR" altLang="en-US" sz="1600" dirty="0"/>
              <a:t>전기자동차 인프라 및 전력망 구축으로 환경과 경제에 도움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정부는 전기자동차 보급과 충전인프라 구축 중</a:t>
            </a:r>
            <a:endParaRPr kumimoji="1" lang="en-US" altLang="ko-KR" sz="1400" dirty="0"/>
          </a:p>
          <a:p>
            <a:r>
              <a:rPr kumimoji="1" lang="ko-KR" altLang="en-US" sz="1600" dirty="0"/>
              <a:t>신재생 녹색에너지를 확대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신재생 에너지는 일조량이나 바람의 세기에 따라 전력생산이 불규칙하여 현재의 전력망으로 수용하기엔 한계</a:t>
            </a:r>
            <a:endParaRPr kumimoji="1" lang="en-US" altLang="ko-KR" sz="1400" dirty="0"/>
          </a:p>
          <a:p>
            <a:r>
              <a:rPr kumimoji="1" lang="ko-KR" altLang="en-US" sz="1600" dirty="0"/>
              <a:t>전력품질 및 신뢰도 향상</a:t>
            </a:r>
          </a:p>
          <a:p>
            <a:pPr lvl="1"/>
            <a:r>
              <a:rPr kumimoji="1" lang="ko-KR" altLang="en-US" sz="1400" dirty="0"/>
              <a:t>향상된 </a:t>
            </a:r>
            <a:r>
              <a:rPr kumimoji="1" lang="en-US" altLang="ko-KR" sz="1400" dirty="0"/>
              <a:t>IT</a:t>
            </a:r>
            <a:r>
              <a:rPr kumimoji="1" lang="ko-KR" altLang="en-US" sz="1400" dirty="0"/>
              <a:t>기술과 최첨단 스마트 센서 도입으로 실시간 데이터 취득</a:t>
            </a:r>
          </a:p>
          <a:p>
            <a:pPr lvl="1"/>
            <a:r>
              <a:rPr kumimoji="1" lang="ko-KR" altLang="en-US" sz="1400" dirty="0"/>
              <a:t>실시간 모니터링 데이터 분석 프로그램을 개발하여 시스템 위험요소 사전제거</a:t>
            </a:r>
          </a:p>
          <a:p>
            <a:pPr lvl="1"/>
            <a:r>
              <a:rPr kumimoji="1" lang="ko-KR" altLang="en-US" sz="1400" dirty="0"/>
              <a:t>지능화된 전력기기와 인공지능 운영시스템을 구축하여 전력망 운영 최적화</a:t>
            </a:r>
          </a:p>
          <a:p>
            <a:pPr lvl="1"/>
            <a:endParaRPr kumimoji="1" lang="ko-KR" altLang="en-US" sz="1400" dirty="0"/>
          </a:p>
          <a:p>
            <a:pPr lvl="1"/>
            <a:endParaRPr kumimoji="1" lang="ko-KR" altLang="en-US" sz="1400" dirty="0"/>
          </a:p>
          <a:p>
            <a:pPr lvl="1"/>
            <a:endParaRPr kumimoji="1" lang="ko-KR" altLang="en-US" sz="1400" dirty="0"/>
          </a:p>
          <a:p>
            <a:pPr lvl="1"/>
            <a:endParaRPr kumimoji="1" lang="ko-KR" altLang="en-US" sz="1400" dirty="0"/>
          </a:p>
          <a:p>
            <a:pPr lvl="1"/>
            <a:endParaRPr kumimoji="1" lang="ko-KR" altLang="en-US" sz="1400" dirty="0"/>
          </a:p>
          <a:p>
            <a:pPr lvl="1"/>
            <a:endParaRPr kumimoji="1" lang="ko-KR" altLang="en-US" sz="1400" dirty="0"/>
          </a:p>
          <a:p>
            <a:endParaRPr kumimoji="1"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D52C2B35-D6A9-1348-88D7-BADFBE4034F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F7347D-ADD0-DE4A-A5FB-885FAEA55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69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Smart Grid</a:t>
            </a:r>
            <a:r>
              <a:rPr kumimoji="1" lang="ko-KR" altLang="en-US" dirty="0"/>
              <a:t> 관련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87973"/>
            <a:ext cx="4682459" cy="5368374"/>
          </a:xfrm>
        </p:spPr>
        <p:txBody>
          <a:bodyPr>
            <a:normAutofit/>
          </a:bodyPr>
          <a:lstStyle/>
          <a:p>
            <a:r>
              <a:rPr kumimoji="1" lang="ko-KR" altLang="en-US" sz="1400" dirty="0"/>
              <a:t>광역 모니터링 및 제어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이상징후 탐지 등을 통해 전력망에 영향을 줄 수 있는 방해요소를 막거나 경감 </a:t>
            </a:r>
            <a:endParaRPr kumimoji="1" lang="en-US" altLang="ko-KR" sz="1400" dirty="0"/>
          </a:p>
          <a:p>
            <a:r>
              <a:rPr kumimoji="1" lang="ko-KR" altLang="en-US" sz="1400" dirty="0"/>
              <a:t>정보통신 기술 통합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산재되고 상이한 장비들간의 통합을 위한 실시간 정보교환 방식 필요</a:t>
            </a:r>
            <a:endParaRPr kumimoji="1" lang="en-US" altLang="ko-KR" sz="1400" dirty="0"/>
          </a:p>
          <a:p>
            <a:r>
              <a:rPr kumimoji="1" lang="ko-KR" altLang="en-US" sz="1400" dirty="0"/>
              <a:t>산재된 재생에너지 통합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에너지 저장 시스템</a:t>
            </a:r>
            <a:endParaRPr kumimoji="1" lang="en-US" altLang="ko-KR" sz="1400" dirty="0"/>
          </a:p>
          <a:p>
            <a:r>
              <a:rPr kumimoji="1" lang="ko-KR" altLang="en-US" sz="1400" dirty="0"/>
              <a:t>송전 능력 개선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용량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효율성</a:t>
            </a:r>
            <a:r>
              <a:rPr kumimoji="1" lang="en-US" altLang="ko-KR" sz="1400" dirty="0"/>
              <a:t>): FACTS, HVDC, HTS, DLR </a:t>
            </a:r>
            <a:r>
              <a:rPr kumimoji="1" lang="ko-KR" altLang="en-US" sz="1400" dirty="0"/>
              <a:t>등</a:t>
            </a:r>
            <a:endParaRPr kumimoji="1" lang="en-US" altLang="ko-KR" sz="1400" dirty="0"/>
          </a:p>
          <a:p>
            <a:pPr lvl="1"/>
            <a:r>
              <a:rPr kumimoji="1" lang="en-US" altLang="ko-KR" sz="1200" dirty="0"/>
              <a:t>FACTS (Flexible AC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Transmission System)</a:t>
            </a:r>
          </a:p>
          <a:p>
            <a:pPr lvl="1"/>
            <a:r>
              <a:rPr kumimoji="1" lang="en-US" altLang="ko-KR" sz="1200" dirty="0"/>
              <a:t>HVDC (High Voltage DC)</a:t>
            </a:r>
          </a:p>
          <a:p>
            <a:pPr lvl="1"/>
            <a:r>
              <a:rPr kumimoji="1" lang="en-US" altLang="ko-KR" sz="1200" dirty="0"/>
              <a:t>HTS (High Temperature Superconductors)</a:t>
            </a:r>
          </a:p>
          <a:p>
            <a:pPr lvl="1"/>
            <a:r>
              <a:rPr kumimoji="1" lang="en-US" altLang="ko-KR" sz="1200" dirty="0"/>
              <a:t>DLR (Dynamic Line Rating)</a:t>
            </a:r>
          </a:p>
          <a:p>
            <a:r>
              <a:rPr kumimoji="1" lang="ko-KR" altLang="en-US" sz="1400" dirty="0"/>
              <a:t>배전 그리드 관리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Load balancing, </a:t>
            </a:r>
            <a:r>
              <a:rPr kumimoji="1" lang="ko-KR" altLang="en-US" sz="1400" dirty="0"/>
              <a:t>최적화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고장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장애 탐지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복구 등</a:t>
            </a:r>
            <a:r>
              <a:rPr kumimoji="1" lang="en-US" altLang="ko-KR" sz="1400" dirty="0"/>
              <a:t>)</a:t>
            </a:r>
          </a:p>
          <a:p>
            <a:r>
              <a:rPr kumimoji="1" lang="en-US" altLang="ko-KR" sz="1400" dirty="0"/>
              <a:t>AMI: Dynamic pricing,</a:t>
            </a:r>
            <a:r>
              <a:rPr kumimoji="1" lang="ko-KR" altLang="en-US" sz="1400" dirty="0"/>
              <a:t> 표준화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등</a:t>
            </a:r>
            <a:endParaRPr kumimoji="1" lang="en-US" altLang="ko-KR" sz="1400" dirty="0"/>
          </a:p>
          <a:p>
            <a:r>
              <a:rPr kumimoji="1" lang="ko-KR" altLang="en-US" sz="1400" dirty="0"/>
              <a:t>사용자 시스템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EMS, </a:t>
            </a:r>
            <a:r>
              <a:rPr kumimoji="1" lang="ko-KR" altLang="en-US" sz="1400" dirty="0"/>
              <a:t>스마트 </a:t>
            </a:r>
            <a:r>
              <a:rPr kumimoji="1" lang="en-US" altLang="ko-KR" sz="1400" dirty="0"/>
              <a:t>Appliance,</a:t>
            </a:r>
            <a:r>
              <a:rPr kumimoji="1" lang="ko-KR" altLang="en-US" sz="1400" dirty="0"/>
              <a:t> 축전장비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소형 발전장비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9D8A20A9-DC82-F449-9803-1A67509E702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F174B038-7CD0-CD4B-9A66-4E1E9CA71F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367130" y="1099462"/>
            <a:ext cx="3776870" cy="3605060"/>
            <a:chOff x="4701503" y="1099462"/>
            <a:chExt cx="4365423" cy="39524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1503" y="1099462"/>
              <a:ext cx="4365423" cy="3952477"/>
            </a:xfrm>
            <a:prstGeom prst="rect">
              <a:avLst/>
            </a:prstGeom>
          </p:spPr>
        </p:pic>
        <p:sp>
          <p:nvSpPr>
            <p:cNvPr id="8" name="텍스트 상자 7"/>
            <p:cNvSpPr txBox="1"/>
            <p:nvPr/>
          </p:nvSpPr>
          <p:spPr>
            <a:xfrm>
              <a:off x="7805530" y="1204084"/>
              <a:ext cx="1033670" cy="2139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marL="108000" algn="ctr"/>
              <a:r>
                <a:rPr kumimoji="1" lang="ko-KR" altLang="en-US" sz="1600" dirty="0">
                  <a:latin typeface="Gulim" charset="-127"/>
                  <a:ea typeface="Gulim" charset="-127"/>
                  <a:cs typeface="Gulim" charset="-127"/>
                </a:rPr>
                <a:t>발전</a:t>
              </a: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7697071" y="2501390"/>
              <a:ext cx="1205948" cy="22140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marL="108000" algn="ctr"/>
              <a:r>
                <a:rPr kumimoji="1" lang="ko-KR" altLang="en-US" sz="1600">
                  <a:latin typeface="Gulim" charset="-127"/>
                  <a:ea typeface="Gulim" charset="-127"/>
                  <a:cs typeface="Gulim" charset="-127"/>
                </a:rPr>
                <a:t>송전</a:t>
              </a:r>
              <a:endParaRPr kumimoji="1" lang="ko-KR" altLang="en-US" sz="1600" dirty="0">
                <a:latin typeface="Gulim" charset="-127"/>
                <a:ea typeface="Gulim" charset="-127"/>
                <a:cs typeface="Gulim" charset="-127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7783210" y="3428766"/>
              <a:ext cx="1033670" cy="21558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marL="108000" algn="ctr"/>
              <a:r>
                <a:rPr kumimoji="1" lang="ko-KR" altLang="en-US" sz="1600" dirty="0">
                  <a:latin typeface="Gulim" charset="-127"/>
                  <a:ea typeface="Gulim" charset="-127"/>
                  <a:cs typeface="Gulim" charset="-127"/>
                </a:rPr>
                <a:t>배전</a:t>
              </a: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771860" y="1775298"/>
              <a:ext cx="1033670" cy="21096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r>
                <a:rPr kumimoji="1" lang="ko-KR" altLang="en-US" sz="1200">
                  <a:latin typeface="Gulim" charset="-127"/>
                  <a:ea typeface="Gulim" charset="-127"/>
                  <a:cs typeface="Gulim" charset="-127"/>
                </a:rPr>
                <a:t>대형 발전소</a:t>
              </a:r>
              <a:endParaRPr kumimoji="1" lang="ko-KR" altLang="en-US" sz="1200" dirty="0">
                <a:latin typeface="Gulim" charset="-127"/>
                <a:ea typeface="Gulim" charset="-127"/>
                <a:cs typeface="Gulim" charset="-127"/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6598650" y="2662102"/>
              <a:ext cx="1033670" cy="21096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r>
                <a:rPr kumimoji="1" lang="ko-KR" altLang="en-US" sz="1200">
                  <a:latin typeface="Gulim" charset="-127"/>
                  <a:ea typeface="Gulim" charset="-127"/>
                  <a:cs typeface="Gulim" charset="-127"/>
                </a:rPr>
                <a:t>고압선</a:t>
              </a:r>
              <a:endParaRPr kumimoji="1" lang="ko-KR" altLang="en-US" sz="1200" dirty="0">
                <a:latin typeface="Gulim" charset="-127"/>
                <a:ea typeface="Gulim" charset="-127"/>
                <a:cs typeface="Gulim" charset="-127"/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5022574" y="4497528"/>
              <a:ext cx="569844" cy="16723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algn="ctr"/>
              <a:r>
                <a:rPr kumimoji="1" lang="ko-KR" altLang="en-US" sz="1200" dirty="0">
                  <a:latin typeface="Gulim" charset="-127"/>
                  <a:ea typeface="Gulim" charset="-127"/>
                  <a:cs typeface="Gulim" charset="-127"/>
                </a:rPr>
                <a:t>축전소</a:t>
              </a:r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5830957" y="4757531"/>
              <a:ext cx="1351721" cy="15902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algn="ctr"/>
              <a:r>
                <a:rPr kumimoji="1" lang="ko-KR" altLang="en-US" sz="1200" dirty="0">
                  <a:latin typeface="Gulim" charset="-127"/>
                  <a:ea typeface="Gulim" charset="-127"/>
                  <a:cs typeface="Gulim" charset="-127"/>
                </a:rPr>
                <a:t>산재된 발전소</a:t>
              </a: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7467778" y="4757530"/>
              <a:ext cx="1349101" cy="18499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b">
              <a:noAutofit/>
            </a:bodyPr>
            <a:lstStyle/>
            <a:p>
              <a:pPr algn="ctr"/>
              <a:r>
                <a:rPr kumimoji="1" lang="ko-KR" altLang="en-US" sz="1200" dirty="0">
                  <a:latin typeface="Gulim" charset="-127"/>
                  <a:ea typeface="Gulim" charset="-127"/>
                  <a:cs typeface="Gulim" charset="-127"/>
                </a:rPr>
                <a:t>전기차 충전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91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CFB9C-96FA-AE4E-A84E-CCCEA8F6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Smart Grid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인공지능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591D8-95B4-DF43-8BBE-F87860B3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Utility </a:t>
            </a:r>
            <a:r>
              <a:rPr kumimoji="1" lang="ko-KR" altLang="en-US" dirty="0"/>
              <a:t>사업자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부하 예측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발전효율</a:t>
            </a:r>
            <a:r>
              <a:rPr kumimoji="1" lang="ko-KR" altLang="en-US" dirty="0"/>
              <a:t> 최적화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예지보전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수요 관리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도전</a:t>
            </a:r>
            <a:endParaRPr kumimoji="1" lang="en-US" altLang="ko-KR" dirty="0"/>
          </a:p>
          <a:p>
            <a:r>
              <a:rPr kumimoji="1" lang="ko-KR" altLang="en-US" dirty="0"/>
              <a:t>전력 판매자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수익 극대화를 위한 고객 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전력 거래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가상 에이전트</a:t>
            </a:r>
            <a:endParaRPr kumimoji="1" lang="en-US" altLang="ko-KR" dirty="0"/>
          </a:p>
          <a:p>
            <a:r>
              <a:rPr kumimoji="1" lang="ko-KR" altLang="en-US" dirty="0"/>
              <a:t>전력 소비자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전력 공급자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소비패턴 분석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5C494-EFDC-224E-B02E-250F71FE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C59F5D0-D270-244B-B76E-0429DFCBE5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94F66C1-0539-4648-AA8C-B402FDE9E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3249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EA76F-1AF4-2442-9663-DDC56D44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부하 예측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2BB61-419B-F04F-A100-4DACC4DD0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ko-KR" dirty="0"/>
              <a:t>Utility </a:t>
            </a:r>
            <a:r>
              <a:rPr kumimoji="1" lang="ko-KR" altLang="en-US" dirty="0"/>
              <a:t>사업자에게 단기</a:t>
            </a:r>
            <a:r>
              <a:rPr kumimoji="1" lang="en-US" altLang="ko-KR" dirty="0"/>
              <a:t> (</a:t>
            </a:r>
            <a:r>
              <a:rPr kumimoji="1" lang="ko-KR" altLang="en-US" dirty="0"/>
              <a:t>일별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시간별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부하예측이</a:t>
            </a:r>
            <a:r>
              <a:rPr kumimoji="1" lang="ko-KR" altLang="en-US" dirty="0"/>
              <a:t> 가장 중요</a:t>
            </a:r>
            <a:endParaRPr kumimoji="1" lang="en-US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UK National Grid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Google Deep Mind</a:t>
            </a:r>
            <a:r>
              <a:rPr kumimoji="1" lang="ko-KR" altLang="en-US" dirty="0"/>
              <a:t>와 전력수요 예측 적용 논의 </a:t>
            </a:r>
            <a:r>
              <a:rPr kumimoji="1" lang="en-US" altLang="ko-KR" dirty="0"/>
              <a:t>(</a:t>
            </a:r>
            <a:r>
              <a:rPr kumimoji="1" lang="en" altLang="ko-KR" dirty="0"/>
              <a:t>2017)</a:t>
            </a:r>
          </a:p>
          <a:p>
            <a:pPr lvl="1"/>
            <a:r>
              <a:rPr kumimoji="1" lang="ko-KR" altLang="en-US" dirty="0"/>
              <a:t>풍력과 태양력의 증가로 인한 </a:t>
            </a:r>
            <a:r>
              <a:rPr kumimoji="1" lang="ko-KR" altLang="en-US" dirty="0" err="1"/>
              <a:t>간헐성으로</a:t>
            </a:r>
            <a:r>
              <a:rPr kumimoji="1" lang="ko-KR" altLang="en-US" dirty="0"/>
              <a:t> 인하여 에너지 </a:t>
            </a:r>
            <a:r>
              <a:rPr kumimoji="1" lang="en" altLang="ko-KR" dirty="0"/>
              <a:t>balancing</a:t>
            </a:r>
            <a:r>
              <a:rPr kumimoji="1" lang="ko-KR" altLang="en-US" dirty="0"/>
              <a:t>의 어려움</a:t>
            </a:r>
          </a:p>
          <a:p>
            <a:pPr lvl="1"/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ko-KR" altLang="en-US" dirty="0" err="1"/>
              <a:t>예비력</a:t>
            </a:r>
            <a:r>
              <a:rPr kumimoji="1" lang="ko-KR" altLang="en-US" dirty="0"/>
              <a:t> 자원을 준비했으나 </a:t>
            </a:r>
            <a:r>
              <a:rPr kumimoji="1" lang="en-US" altLang="ko-KR" dirty="0"/>
              <a:t>$220M</a:t>
            </a:r>
            <a:r>
              <a:rPr kumimoji="1" lang="ko-KR" altLang="en-US" dirty="0"/>
              <a:t>의 자원이 사용되지 않음</a:t>
            </a:r>
          </a:p>
          <a:p>
            <a:pPr lvl="1"/>
            <a:r>
              <a:rPr kumimoji="1" lang="ko-KR" altLang="en-US" dirty="0"/>
              <a:t>변동성을 예측할 수 없으면 많은 </a:t>
            </a:r>
            <a:r>
              <a:rPr kumimoji="1" lang="ko-KR" altLang="en-US" dirty="0" err="1"/>
              <a:t>예비력</a:t>
            </a:r>
            <a:r>
              <a:rPr kumimoji="1" lang="ko-KR" altLang="en-US" dirty="0"/>
              <a:t> 확보가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0F313-F5BF-4A40-ABDC-AF947E4B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D3A8BF3-6AF8-BF41-BE78-FED26BAFE3D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A433B81-4D21-E847-B1D7-57140B75C4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4F2EF-DE61-8B4F-AB60-6B85B797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68" y="1378240"/>
            <a:ext cx="6910592" cy="38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2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AD07C-B330-434F-AC28-3843553C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발전효율</a:t>
            </a:r>
            <a:r>
              <a:rPr kumimoji="1" lang="ko-KR" altLang="en-US" dirty="0"/>
              <a:t> 최적화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F1A1E-46EA-2446-9E49-6CEDE1CB4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R" sz="1800" dirty="0"/>
              <a:t>AI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이용하여 각 자원을 실시간 제어하여 발전효율을 최적화할 수 있음</a:t>
            </a:r>
          </a:p>
          <a:p>
            <a:pPr lvl="1"/>
            <a:r>
              <a:rPr kumimoji="1" lang="en" altLang="ko-KR" sz="1600" dirty="0"/>
              <a:t>GE Renewable Energy</a:t>
            </a:r>
            <a:r>
              <a:rPr kumimoji="1" lang="ko-KR" altLang="en-US" sz="1600" dirty="0"/>
              <a:t>의 “</a:t>
            </a:r>
            <a:r>
              <a:rPr kumimoji="1" lang="en" altLang="ko-KR" sz="1600" dirty="0"/>
              <a:t>Digital Wind Farm”</a:t>
            </a:r>
            <a:r>
              <a:rPr kumimoji="1" lang="ko-KR" altLang="en-US" sz="1600" dirty="0"/>
              <a:t>은 </a:t>
            </a:r>
            <a:r>
              <a:rPr kumimoji="1" lang="en" altLang="ko-KR" sz="1600" dirty="0"/>
              <a:t>turbine</a:t>
            </a:r>
            <a:r>
              <a:rPr kumimoji="1" lang="ko-KR" altLang="en-US" sz="1600" dirty="0"/>
              <a:t>의 가동을 모니터링하고 최적화하여 에너지 생산을 </a:t>
            </a:r>
            <a:r>
              <a:rPr kumimoji="1" lang="en-US" altLang="ko-KR" sz="1600" dirty="0"/>
              <a:t>20% </a:t>
            </a:r>
            <a:r>
              <a:rPr kumimoji="1" lang="ko-KR" altLang="en-US" sz="1600" dirty="0"/>
              <a:t>증가시킴</a:t>
            </a:r>
            <a:endParaRPr kumimoji="1" lang="en-US" altLang="ko-KR" sz="1600" dirty="0"/>
          </a:p>
          <a:p>
            <a:r>
              <a:rPr kumimoji="1" lang="ko-KR" altLang="en-US" sz="1800" dirty="0"/>
              <a:t>계통 안정화 및 경제적 운영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CD94E-CDF4-0746-80BF-FD397D21E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91B3-6B42-4A47-A936-C2447CA60C4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DFF0A3F-6E0A-5A4B-81AA-9E543ACF13E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BABAFE-4F22-0642-932E-18880326B6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Digital Wind Farm, GE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7502C-2B82-BC46-8CD4-EBD25A46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91" y="2499684"/>
            <a:ext cx="5157059" cy="38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1362"/>
      </p:ext>
    </p:extLst>
  </p:cSld>
  <p:clrMapOvr>
    <a:masterClrMapping/>
  </p:clrMapOvr>
</p:sld>
</file>

<file path=ppt/theme/theme1.xml><?xml version="1.0" encoding="utf-8"?>
<a:theme xmlns:a="http://schemas.openxmlformats.org/drawingml/2006/main" name="i3lab_templa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3lab_templates" id="{4F292BA7-D26D-4427-BD62-11DFDC9E3720}" vid="{EEF72ABE-FFEF-4CF8-8917-12226870AE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 Template New</Template>
  <TotalTime>208</TotalTime>
  <Words>2494</Words>
  <Application>Microsoft Office PowerPoint</Application>
  <PresentationFormat>화면 슬라이드 쇼(4:3)</PresentationFormat>
  <Paragraphs>407</Paragraphs>
  <Slides>40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Mangal</vt:lpstr>
      <vt:lpstr>Nanum Gothic</vt:lpstr>
      <vt:lpstr>Nanum Gothic Regular</vt:lpstr>
      <vt:lpstr>Gulim</vt:lpstr>
      <vt:lpstr>맑은 고딕</vt:lpstr>
      <vt:lpstr>Arial</vt:lpstr>
      <vt:lpstr>Wingdings</vt:lpstr>
      <vt:lpstr>i3lab_templates</vt:lpstr>
      <vt:lpstr>에너지 산업과 인공지능</vt:lpstr>
      <vt:lpstr>PowerPoint 프레젠테이션</vt:lpstr>
      <vt:lpstr>Smart Grid?</vt:lpstr>
      <vt:lpstr>Smart Grid의 목표</vt:lpstr>
      <vt:lpstr>Smart Grid의 구축 효과</vt:lpstr>
      <vt:lpstr>Smart Grid 관련 기술</vt:lpstr>
      <vt:lpstr>Smart Grid를 위한 인공지능 기술</vt:lpstr>
      <vt:lpstr>부하 예측</vt:lpstr>
      <vt:lpstr>발전효율 최적화</vt:lpstr>
      <vt:lpstr>예지보전 - 발전</vt:lpstr>
      <vt:lpstr>예지보전 – 자산 관리</vt:lpstr>
      <vt:lpstr>수요관리</vt:lpstr>
      <vt:lpstr>도전</vt:lpstr>
      <vt:lpstr>도전 관리</vt:lpstr>
      <vt:lpstr>수익 극대화를 위한 고객 분석</vt:lpstr>
      <vt:lpstr>에너지 거래</vt:lpstr>
      <vt:lpstr>가상 에이전트</vt:lpstr>
      <vt:lpstr>공급자 선택</vt:lpstr>
      <vt:lpstr>소비 패턴 분석</vt:lpstr>
      <vt:lpstr>Active Management</vt:lpstr>
      <vt:lpstr>Active Management 사례 - GridSense</vt:lpstr>
      <vt:lpstr>PowerPoint 프레젠테이션</vt:lpstr>
      <vt:lpstr>4차산업혁명과 에너지</vt:lpstr>
      <vt:lpstr>4차산업혁명의 에너지분야 기대효과</vt:lpstr>
      <vt:lpstr>PowerPoint 프레젠테이션</vt:lpstr>
      <vt:lpstr>에너지분야와 연관분야 기술의 융합 사례</vt:lpstr>
      <vt:lpstr>융합 사례 – CPS</vt:lpstr>
      <vt:lpstr>융합 사례 – 에너지 수요관리</vt:lpstr>
      <vt:lpstr>융합 사례 – Internet of Energy</vt:lpstr>
      <vt:lpstr>융합 사례 – Smart City</vt:lpstr>
      <vt:lpstr>융합 사례 – 3D Printing과 태양광 산업</vt:lpstr>
      <vt:lpstr>융합 사례 – Ubiquitous Energy</vt:lpstr>
      <vt:lpstr>융합 사례 – Energy Harvesting</vt:lpstr>
      <vt:lpstr>PowerPoint 프레젠테이션</vt:lpstr>
      <vt:lpstr>프로슈머 시장의 확대 (1)</vt:lpstr>
      <vt:lpstr>프로슈머 시장의 확대 (2)</vt:lpstr>
      <vt:lpstr>융합생태계와 에너지 플랫폼 비즈니스</vt:lpstr>
      <vt:lpstr>IoT와 에너지 첨단기술의 융합, Smart City</vt:lpstr>
      <vt:lpstr>공유경제와 에너지 기술의 만남</vt:lpstr>
      <vt:lpstr>감사합니다.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HyeonKyu Lee</dc:creator>
  <cp:lastModifiedBy>Lee HyeonKyu</cp:lastModifiedBy>
  <cp:revision>20</cp:revision>
  <cp:lastPrinted>2019-01-09T00:27:32Z</cp:lastPrinted>
  <dcterms:created xsi:type="dcterms:W3CDTF">2018-01-09T08:02:17Z</dcterms:created>
  <dcterms:modified xsi:type="dcterms:W3CDTF">2019-01-09T00:39:35Z</dcterms:modified>
</cp:coreProperties>
</file>